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426" r:id="rId2"/>
    <p:sldId id="434" r:id="rId3"/>
    <p:sldId id="421" r:id="rId4"/>
    <p:sldId id="439" r:id="rId5"/>
    <p:sldId id="419" r:id="rId6"/>
    <p:sldId id="404" r:id="rId7"/>
    <p:sldId id="401" r:id="rId8"/>
    <p:sldId id="420" r:id="rId9"/>
    <p:sldId id="412" r:id="rId10"/>
    <p:sldId id="440" r:id="rId11"/>
    <p:sldId id="442" r:id="rId12"/>
    <p:sldId id="441"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3" orient="horz" pos="2981" userDrawn="1">
          <p15:clr>
            <a:srgbClr val="A4A3A4"/>
          </p15:clr>
        </p15:guide>
        <p15:guide id="4" pos="4059" userDrawn="1">
          <p15:clr>
            <a:srgbClr val="A4A3A4"/>
          </p15:clr>
        </p15:guide>
        <p15:guide id="5" orient="horz" pos="259" userDrawn="1">
          <p15:clr>
            <a:srgbClr val="A4A3A4"/>
          </p15:clr>
        </p15:guide>
        <p15:guide id="6" pos="1701" userDrawn="1">
          <p15:clr>
            <a:srgbClr val="A4A3A4"/>
          </p15:clr>
        </p15:guide>
        <p15:guide id="7" pos="5556" userDrawn="1">
          <p15:clr>
            <a:srgbClr val="A4A3A4"/>
          </p15:clr>
        </p15:guide>
        <p15:guide id="8" pos="2880" userDrawn="1">
          <p15:clr>
            <a:srgbClr val="A4A3A4"/>
          </p15:clr>
        </p15:guide>
        <p15:guide id="9" pos="20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400"/>
    <a:srgbClr val="8B3332"/>
    <a:srgbClr val="333333"/>
    <a:srgbClr val="5E244C"/>
    <a:srgbClr val="377975"/>
    <a:srgbClr val="C34B4A"/>
    <a:srgbClr val="25383C"/>
    <a:srgbClr val="000000"/>
    <a:srgbClr val="E3E3E3"/>
    <a:srgbClr val="525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5400" autoAdjust="0"/>
  </p:normalViewPr>
  <p:slideViewPr>
    <p:cSldViewPr>
      <p:cViewPr>
        <p:scale>
          <a:sx n="131" d="100"/>
          <a:sy n="131" d="100"/>
        </p:scale>
        <p:origin x="-156" y="216"/>
      </p:cViewPr>
      <p:guideLst>
        <p:guide orient="horz" pos="2981"/>
        <p:guide orient="horz" pos="259"/>
        <p:guide pos="4059"/>
        <p:guide pos="1701"/>
        <p:guide pos="5556"/>
        <p:guide pos="2880"/>
        <p:guide pos="204"/>
      </p:guideLst>
    </p:cSldViewPr>
  </p:slideViewPr>
  <p:outlineViewPr>
    <p:cViewPr>
      <p:scale>
        <a:sx n="33" d="100"/>
        <a:sy n="33" d="100"/>
      </p:scale>
      <p:origin x="0" y="-3706"/>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52239-6C6F-472F-B175-F0FADCEE2BD3}" type="datetimeFigureOut">
              <a:rPr lang="en-US" smtClean="0"/>
              <a:t>7/13/2018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F5570-FE69-4FDF-99DA-8CDE436443CD}" type="slidenum">
              <a:rPr lang="en-US" smtClean="0"/>
              <a:t>‹#›</a:t>
            </a:fld>
            <a:endParaRPr lang="en-US"/>
          </a:p>
        </p:txBody>
      </p:sp>
    </p:spTree>
    <p:extLst>
      <p:ext uri="{BB962C8B-B14F-4D97-AF65-F5344CB8AC3E}">
        <p14:creationId xmlns:p14="http://schemas.microsoft.com/office/powerpoint/2010/main" val="188005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独一</a:t>
            </a:r>
            <a:r>
              <a:rPr lang="en-US" altLang="zh-CN" dirty="0" smtClean="0"/>
              <a:t>——</a:t>
            </a:r>
            <a:r>
              <a:rPr lang="zh-CN" altLang="en-US" dirty="0" smtClean="0"/>
              <a:t>中轴</a:t>
            </a:r>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2</a:t>
            </a:fld>
            <a:endParaRPr lang="en-US"/>
          </a:p>
        </p:txBody>
      </p:sp>
    </p:spTree>
    <p:extLst>
      <p:ext uri="{BB962C8B-B14F-4D97-AF65-F5344CB8AC3E}">
        <p14:creationId xmlns:p14="http://schemas.microsoft.com/office/powerpoint/2010/main" val="26221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10</a:t>
            </a:fld>
            <a:endParaRPr lang="en-US"/>
          </a:p>
        </p:txBody>
      </p:sp>
    </p:spTree>
    <p:extLst>
      <p:ext uri="{BB962C8B-B14F-4D97-AF65-F5344CB8AC3E}">
        <p14:creationId xmlns:p14="http://schemas.microsoft.com/office/powerpoint/2010/main" val="149435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11</a:t>
            </a:fld>
            <a:endParaRPr lang="en-US"/>
          </a:p>
        </p:txBody>
      </p:sp>
    </p:spTree>
    <p:extLst>
      <p:ext uri="{BB962C8B-B14F-4D97-AF65-F5344CB8AC3E}">
        <p14:creationId xmlns:p14="http://schemas.microsoft.com/office/powerpoint/2010/main" val="149435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42ADB-7D30-4CDA-A166-333DE990463F}"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04248" y="4767263"/>
            <a:ext cx="2133600" cy="273844"/>
          </a:xfrm>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062187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97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单图0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64904" y="1214911"/>
            <a:ext cx="3878759" cy="2628189"/>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555456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单图">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7168" y="1394712"/>
            <a:ext cx="3538274" cy="287655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132603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母子图">
    <p:spTree>
      <p:nvGrpSpPr>
        <p:cNvPr id="1" name=""/>
        <p:cNvGrpSpPr/>
        <p:nvPr/>
      </p:nvGrpSpPr>
      <p:grpSpPr>
        <a:xfrm>
          <a:off x="0" y="0"/>
          <a:ext cx="0" cy="0"/>
          <a:chOff x="0" y="0"/>
          <a:chExt cx="0" cy="0"/>
        </a:xfrm>
      </p:grpSpPr>
      <p:sp>
        <p:nvSpPr>
          <p:cNvPr id="8" name="Picture Placeholder 2"/>
          <p:cNvSpPr>
            <a:spLocks noGrp="1"/>
          </p:cNvSpPr>
          <p:nvPr>
            <p:ph type="pic" idx="11"/>
          </p:nvPr>
        </p:nvSpPr>
        <p:spPr>
          <a:xfrm>
            <a:off x="4620279" y="2965184"/>
            <a:ext cx="1940291" cy="1574478"/>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Picture Placeholder 2"/>
          <p:cNvSpPr>
            <a:spLocks noGrp="1"/>
          </p:cNvSpPr>
          <p:nvPr>
            <p:ph type="pic" idx="1"/>
          </p:nvPr>
        </p:nvSpPr>
        <p:spPr>
          <a:xfrm>
            <a:off x="611560" y="1274029"/>
            <a:ext cx="3357133" cy="287655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Picture Placeholder 2"/>
          <p:cNvSpPr>
            <a:spLocks noGrp="1"/>
          </p:cNvSpPr>
          <p:nvPr>
            <p:ph type="pic" idx="10"/>
          </p:nvPr>
        </p:nvSpPr>
        <p:spPr>
          <a:xfrm>
            <a:off x="4620280" y="1274028"/>
            <a:ext cx="1940291" cy="1574478"/>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2085190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多图">
    <p:spTree>
      <p:nvGrpSpPr>
        <p:cNvPr id="1" name=""/>
        <p:cNvGrpSpPr/>
        <p:nvPr/>
      </p:nvGrpSpPr>
      <p:grpSpPr>
        <a:xfrm>
          <a:off x="0" y="0"/>
          <a:ext cx="0" cy="0"/>
          <a:chOff x="0" y="0"/>
          <a:chExt cx="0" cy="0"/>
        </a:xfrm>
      </p:grpSpPr>
      <p:sp>
        <p:nvSpPr>
          <p:cNvPr id="11" name="Picture Placeholder 2"/>
          <p:cNvSpPr>
            <a:spLocks noGrp="1"/>
          </p:cNvSpPr>
          <p:nvPr>
            <p:ph type="pic" idx="11"/>
          </p:nvPr>
        </p:nvSpPr>
        <p:spPr>
          <a:xfrm>
            <a:off x="6910101" y="1238207"/>
            <a:ext cx="1080000" cy="1080000"/>
          </a:xfrm>
          <a:prstGeom prst="ellipse">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0"/>
          </p:nvPr>
        </p:nvSpPr>
        <p:spPr>
          <a:xfrm>
            <a:off x="4018720" y="1229496"/>
            <a:ext cx="1080000" cy="1080000"/>
          </a:xfrm>
          <a:prstGeom prst="ellipse">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Picture Placeholder 2"/>
          <p:cNvSpPr>
            <a:spLocks noGrp="1"/>
          </p:cNvSpPr>
          <p:nvPr>
            <p:ph type="pic" idx="1"/>
          </p:nvPr>
        </p:nvSpPr>
        <p:spPr>
          <a:xfrm>
            <a:off x="1122278" y="1238207"/>
            <a:ext cx="1080000" cy="1080000"/>
          </a:xfrm>
          <a:prstGeom prst="ellipse">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514978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多图">
    <p:spTree>
      <p:nvGrpSpPr>
        <p:cNvPr id="1" name=""/>
        <p:cNvGrpSpPr/>
        <p:nvPr/>
      </p:nvGrpSpPr>
      <p:grpSpPr>
        <a:xfrm>
          <a:off x="0" y="0"/>
          <a:ext cx="0" cy="0"/>
          <a:chOff x="0" y="0"/>
          <a:chExt cx="0" cy="0"/>
        </a:xfrm>
      </p:grpSpPr>
      <p:sp>
        <p:nvSpPr>
          <p:cNvPr id="13" name="Picture Placeholder 2"/>
          <p:cNvSpPr>
            <a:spLocks noGrp="1"/>
          </p:cNvSpPr>
          <p:nvPr>
            <p:ph type="pic" idx="12"/>
          </p:nvPr>
        </p:nvSpPr>
        <p:spPr>
          <a:xfrm>
            <a:off x="714866" y="2807004"/>
            <a:ext cx="1467250" cy="1464723"/>
          </a:xfrm>
          <a:prstGeom prst="rect">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p:cNvSpPr>
            <a:spLocks noGrp="1"/>
          </p:cNvSpPr>
          <p:nvPr>
            <p:ph type="pic" idx="11"/>
          </p:nvPr>
        </p:nvSpPr>
        <p:spPr>
          <a:xfrm>
            <a:off x="4049403" y="2820380"/>
            <a:ext cx="1467250" cy="1464723"/>
          </a:xfrm>
          <a:prstGeom prst="rect">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0"/>
          </p:nvPr>
        </p:nvSpPr>
        <p:spPr>
          <a:xfrm>
            <a:off x="5516653" y="1335555"/>
            <a:ext cx="1467250" cy="1464723"/>
          </a:xfrm>
          <a:prstGeom prst="rect">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Picture Placeholder 2"/>
          <p:cNvSpPr>
            <a:spLocks noGrp="1"/>
          </p:cNvSpPr>
          <p:nvPr>
            <p:ph type="pic" idx="1"/>
          </p:nvPr>
        </p:nvSpPr>
        <p:spPr>
          <a:xfrm>
            <a:off x="2182116" y="1335555"/>
            <a:ext cx="1467250" cy="1464723"/>
          </a:xfrm>
          <a:prstGeom prst="rect">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6554705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多图">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5829831" y="3179558"/>
            <a:ext cx="1483269" cy="1466234"/>
          </a:xfrm>
          <a:prstGeom prst="rect">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Picture Placeholder 2"/>
          <p:cNvSpPr>
            <a:spLocks noGrp="1"/>
          </p:cNvSpPr>
          <p:nvPr>
            <p:ph type="pic" idx="1"/>
          </p:nvPr>
        </p:nvSpPr>
        <p:spPr>
          <a:xfrm>
            <a:off x="2174652" y="1334735"/>
            <a:ext cx="1474713" cy="1466234"/>
          </a:xfrm>
          <a:prstGeom prst="rect">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29279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6" name="Slide Number Placeholder 8"/>
          <p:cNvSpPr txBox="1">
            <a:spLocks/>
          </p:cNvSpPr>
          <p:nvPr userDrawn="1"/>
        </p:nvSpPr>
        <p:spPr>
          <a:xfrm>
            <a:off x="8395675" y="4869408"/>
            <a:ext cx="725405" cy="352697"/>
          </a:xfrm>
          <a:prstGeom prst="ellipse">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3068952F-5E95-44E1-9562-3F7BE09D45B9}" type="slidenum">
              <a:rPr lang="en-US" sz="900" kern="1200" smtClean="0">
                <a:solidFill>
                  <a:srgbClr val="F0F6F4"/>
                </a:solidFill>
                <a:latin typeface="+mn-lt"/>
                <a:ea typeface="+mn-ea"/>
                <a:cs typeface="+mn-cs"/>
              </a:rPr>
              <a:pPr algn="ctr"/>
              <a:t>‹#›</a:t>
            </a:fld>
            <a:endParaRPr lang="en-US" sz="900" kern="1200" dirty="0">
              <a:solidFill>
                <a:srgbClr val="F0F6F4"/>
              </a:solidFill>
              <a:latin typeface="+mn-lt"/>
              <a:ea typeface="+mn-ea"/>
              <a:cs typeface="+mn-cs"/>
            </a:endParaRPr>
          </a:p>
        </p:txBody>
      </p:sp>
    </p:spTree>
    <p:extLst>
      <p:ext uri="{BB962C8B-B14F-4D97-AF65-F5344CB8AC3E}">
        <p14:creationId xmlns:p14="http://schemas.microsoft.com/office/powerpoint/2010/main" val="35090533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多图2">
    <p:spTree>
      <p:nvGrpSpPr>
        <p:cNvPr id="1" name=""/>
        <p:cNvGrpSpPr/>
        <p:nvPr/>
      </p:nvGrpSpPr>
      <p:grpSpPr>
        <a:xfrm>
          <a:off x="0" y="0"/>
          <a:ext cx="0" cy="0"/>
          <a:chOff x="0" y="0"/>
          <a:chExt cx="0" cy="0"/>
        </a:xfrm>
      </p:grpSpPr>
      <p:sp>
        <p:nvSpPr>
          <p:cNvPr id="6" name="Slide Number Placeholder 8"/>
          <p:cNvSpPr txBox="1">
            <a:spLocks/>
          </p:cNvSpPr>
          <p:nvPr userDrawn="1"/>
        </p:nvSpPr>
        <p:spPr>
          <a:xfrm>
            <a:off x="8395675" y="4869408"/>
            <a:ext cx="725405" cy="352697"/>
          </a:xfrm>
          <a:prstGeom prst="ellipse">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3068952F-5E95-44E1-9562-3F7BE09D45B9}" type="slidenum">
              <a:rPr lang="en-US" sz="900" kern="1200" smtClean="0">
                <a:solidFill>
                  <a:srgbClr val="F0F6F4"/>
                </a:solidFill>
                <a:latin typeface="+mn-lt"/>
                <a:ea typeface="+mn-ea"/>
                <a:cs typeface="+mn-cs"/>
              </a:rPr>
              <a:pPr algn="ctr"/>
              <a:t>‹#›</a:t>
            </a:fld>
            <a:endParaRPr lang="en-US" sz="900" kern="1200" dirty="0">
              <a:solidFill>
                <a:srgbClr val="F0F6F4"/>
              </a:solidFill>
              <a:latin typeface="+mn-lt"/>
              <a:ea typeface="+mn-ea"/>
              <a:cs typeface="+mn-cs"/>
            </a:endParaRPr>
          </a:p>
        </p:txBody>
      </p:sp>
      <p:sp>
        <p:nvSpPr>
          <p:cNvPr id="10" name="Picture Placeholder 2"/>
          <p:cNvSpPr>
            <a:spLocks noGrp="1"/>
          </p:cNvSpPr>
          <p:nvPr>
            <p:ph type="pic" idx="1"/>
          </p:nvPr>
        </p:nvSpPr>
        <p:spPr>
          <a:xfrm>
            <a:off x="1351655" y="4244757"/>
            <a:ext cx="1131031" cy="898743"/>
          </a:xfrm>
        </p:spPr>
        <p:txBody>
          <a:bodyPr>
            <a:normAutofit/>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0"/>
          </p:nvPr>
        </p:nvSpPr>
        <p:spPr>
          <a:xfrm>
            <a:off x="2497651" y="4244757"/>
            <a:ext cx="1131031" cy="898743"/>
          </a:xfrm>
        </p:spPr>
        <p:txBody>
          <a:bodyPr>
            <a:normAutofit/>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p:cNvSpPr>
            <a:spLocks noGrp="1"/>
          </p:cNvSpPr>
          <p:nvPr>
            <p:ph type="pic" idx="11"/>
          </p:nvPr>
        </p:nvSpPr>
        <p:spPr>
          <a:xfrm>
            <a:off x="3635896" y="4246587"/>
            <a:ext cx="1131031" cy="898743"/>
          </a:xfrm>
        </p:spPr>
        <p:txBody>
          <a:bodyPr>
            <a:normAutofit/>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Picture Placeholder 2"/>
          <p:cNvSpPr>
            <a:spLocks noGrp="1"/>
          </p:cNvSpPr>
          <p:nvPr>
            <p:ph type="pic" idx="12"/>
          </p:nvPr>
        </p:nvSpPr>
        <p:spPr>
          <a:xfrm>
            <a:off x="4789106" y="4244757"/>
            <a:ext cx="1131031" cy="898743"/>
          </a:xfrm>
        </p:spPr>
        <p:txBody>
          <a:bodyPr>
            <a:normAutofit/>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5940152" y="4244757"/>
            <a:ext cx="1131031" cy="898743"/>
          </a:xfrm>
        </p:spPr>
        <p:txBody>
          <a:bodyPr>
            <a:normAutofit/>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p:cNvSpPr>
            <a:spLocks noGrp="1"/>
          </p:cNvSpPr>
          <p:nvPr>
            <p:ph type="pic" idx="14"/>
          </p:nvPr>
        </p:nvSpPr>
        <p:spPr>
          <a:xfrm>
            <a:off x="7091198" y="4244603"/>
            <a:ext cx="1131031" cy="898743"/>
          </a:xfrm>
        </p:spPr>
        <p:txBody>
          <a:bodyPr>
            <a:normAutofit/>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7197385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F42ADB-7D30-4CDA-A166-333DE990463F}" type="datetimeFigureOut">
              <a:rPr lang="en-US" smtClean="0"/>
              <a:t>7/13/2018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0D5614-B734-4280-8F57-1D4947433C97}" type="slidenum">
              <a:rPr lang="en-US" smtClean="0"/>
              <a:t>‹#›</a:t>
            </a:fld>
            <a:endParaRPr lang="en-US" dirty="0"/>
          </a:p>
        </p:txBody>
      </p:sp>
    </p:spTree>
    <p:extLst>
      <p:ext uri="{BB962C8B-B14F-4D97-AF65-F5344CB8AC3E}">
        <p14:creationId xmlns:p14="http://schemas.microsoft.com/office/powerpoint/2010/main" val="3502316742"/>
      </p:ext>
    </p:extLst>
  </p:cSld>
  <p:clrMap bg1="lt1" tx1="dk1" bg2="lt2" tx2="dk2" accent1="accent1" accent2="accent2" accent3="accent3" accent4="accent4" accent5="accent5" accent6="accent6" hlink="hlink" folHlink="folHlink"/>
  <p:sldLayoutIdLst>
    <p:sldLayoutId id="2147483650" r:id="rId1"/>
    <p:sldLayoutId id="2147483672" r:id="rId2"/>
    <p:sldLayoutId id="2147483663" r:id="rId3"/>
    <p:sldLayoutId id="2147483671" r:id="rId4"/>
    <p:sldLayoutId id="2147483664" r:id="rId5"/>
    <p:sldLayoutId id="2147483673" r:id="rId6"/>
    <p:sldLayoutId id="2147483670" r:id="rId7"/>
    <p:sldLayoutId id="2147483661" r:id="rId8"/>
    <p:sldLayoutId id="2147483669" r:id="rId9"/>
    <p:sldLayoutId id="2147483662" r:id="rId10"/>
  </p:sldLayoutIdLst>
  <p:timing>
    <p:tnLst>
      <p:par>
        <p:cTn id="1" dur="indefinite" restart="never" nodeType="tmRoot"/>
      </p:par>
    </p:tnLst>
  </p:timing>
  <p:txStyles>
    <p:title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78888" y="1028081"/>
            <a:ext cx="4032448" cy="1754326"/>
          </a:xfrm>
          <a:prstGeom prst="rect">
            <a:avLst/>
          </a:prstGeom>
        </p:spPr>
        <p:txBody>
          <a:bodyPr wrap="square">
            <a:spAutoFit/>
          </a:bodyPr>
          <a:lstStyle/>
          <a:p>
            <a:pPr algn="ctr"/>
            <a:r>
              <a:rPr lang="zh-CN" altLang="en-US" sz="5400" b="1" dirty="0">
                <a:solidFill>
                  <a:srgbClr val="333333"/>
                </a:solidFill>
              </a:rPr>
              <a:t>网络</a:t>
            </a:r>
            <a:r>
              <a:rPr lang="zh-CN" altLang="en-US" sz="5400" b="1" dirty="0" smtClean="0">
                <a:solidFill>
                  <a:srgbClr val="333333"/>
                </a:solidFill>
              </a:rPr>
              <a:t>地理信息系统</a:t>
            </a:r>
            <a:r>
              <a:rPr lang="zh-CN" altLang="en-US" sz="3200" b="1" dirty="0" smtClean="0">
                <a:solidFill>
                  <a:srgbClr val="333333"/>
                </a:solidFill>
              </a:rPr>
              <a:t>课程设计</a:t>
            </a:r>
            <a:endParaRPr lang="en-US" altLang="zh-CN" sz="3200" b="1" dirty="0" smtClean="0">
              <a:solidFill>
                <a:srgbClr val="333333"/>
              </a:solidFill>
            </a:endParaRPr>
          </a:p>
        </p:txBody>
      </p:sp>
      <p:sp>
        <p:nvSpPr>
          <p:cNvPr id="7" name="圆角矩形 6"/>
          <p:cNvSpPr/>
          <p:nvPr/>
        </p:nvSpPr>
        <p:spPr>
          <a:xfrm>
            <a:off x="3236064" y="3352266"/>
            <a:ext cx="2592287" cy="55321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Content Placeholder 2"/>
          <p:cNvSpPr txBox="1">
            <a:spLocks/>
          </p:cNvSpPr>
          <p:nvPr/>
        </p:nvSpPr>
        <p:spPr>
          <a:xfrm>
            <a:off x="3202029" y="3352266"/>
            <a:ext cx="2660358" cy="9329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dirty="0" smtClean="0">
                <a:solidFill>
                  <a:schemeClr val="bg2"/>
                </a:solidFill>
                <a:latin typeface="Dotum" panose="020B0600000101010101" pitchFamily="34" charset="-127"/>
                <a:ea typeface="Dotum" panose="020B0600000101010101" pitchFamily="34" charset="-127"/>
                <a:cs typeface="+mn-ea"/>
                <a:sym typeface="+mn-lt"/>
              </a:rPr>
              <a:t>组员：曹亚苹</a:t>
            </a:r>
            <a:r>
              <a:rPr lang="en-US" altLang="zh-CN" sz="1200" dirty="0" smtClean="0">
                <a:solidFill>
                  <a:schemeClr val="bg2"/>
                </a:solidFill>
                <a:latin typeface="Dotum" panose="020B0600000101010101" pitchFamily="34" charset="-127"/>
                <a:ea typeface="Dotum" panose="020B0600000101010101" pitchFamily="34" charset="-127"/>
                <a:cs typeface="+mn-ea"/>
                <a:sym typeface="+mn-lt"/>
              </a:rPr>
              <a:t>——15050422</a:t>
            </a:r>
          </a:p>
          <a:p>
            <a:pPr marL="0" indent="0" algn="ctr">
              <a:buFont typeface="Arial" pitchFamily="34" charset="0"/>
              <a:buNone/>
            </a:pPr>
            <a:r>
              <a:rPr lang="zh-CN" altLang="en-US" sz="1200" dirty="0" smtClean="0">
                <a:solidFill>
                  <a:schemeClr val="bg2"/>
                </a:solidFill>
                <a:latin typeface="Dotum" panose="020B0600000101010101" pitchFamily="34" charset="-127"/>
                <a:ea typeface="Dotum" panose="020B0600000101010101" pitchFamily="34" charset="-127"/>
                <a:cs typeface="+mn-ea"/>
                <a:sym typeface="+mn-lt"/>
              </a:rPr>
              <a:t>         邓雅心</a:t>
            </a:r>
            <a:r>
              <a:rPr lang="en-US" altLang="zh-CN" sz="1200" dirty="0" smtClean="0">
                <a:solidFill>
                  <a:schemeClr val="bg2"/>
                </a:solidFill>
                <a:latin typeface="Dotum" panose="020B0600000101010101" pitchFamily="34" charset="-127"/>
                <a:ea typeface="Dotum" panose="020B0600000101010101" pitchFamily="34" charset="-127"/>
                <a:cs typeface="+mn-ea"/>
                <a:sym typeface="+mn-lt"/>
              </a:rPr>
              <a:t>——15050425</a:t>
            </a:r>
            <a:endParaRPr lang="en-US" sz="1200" dirty="0">
              <a:solidFill>
                <a:schemeClr val="bg2"/>
              </a:solidFill>
              <a:latin typeface="Dotum" panose="020B0600000101010101" pitchFamily="34" charset="-127"/>
              <a:ea typeface="Dotum" panose="020B0600000101010101" pitchFamily="34" charset="-127"/>
              <a:cs typeface="+mn-ea"/>
              <a:sym typeface="+mn-lt"/>
            </a:endParaRPr>
          </a:p>
        </p:txBody>
      </p:sp>
      <p:grpSp>
        <p:nvGrpSpPr>
          <p:cNvPr id="15" name="组合 14"/>
          <p:cNvGrpSpPr/>
          <p:nvPr/>
        </p:nvGrpSpPr>
        <p:grpSpPr>
          <a:xfrm>
            <a:off x="2195737" y="2941190"/>
            <a:ext cx="4608511" cy="307777"/>
            <a:chOff x="2229631" y="2943107"/>
            <a:chExt cx="3971307" cy="226905"/>
          </a:xfrm>
        </p:grpSpPr>
        <p:sp>
          <p:nvSpPr>
            <p:cNvPr id="12" name="矩形 11"/>
            <p:cNvSpPr/>
            <p:nvPr/>
          </p:nvSpPr>
          <p:spPr>
            <a:xfrm>
              <a:off x="2559805" y="2947753"/>
              <a:ext cx="3392925" cy="221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29631" y="2943107"/>
              <a:ext cx="3971307" cy="226905"/>
            </a:xfrm>
            <a:prstGeom prst="rect">
              <a:avLst/>
            </a:prstGeom>
          </p:spPr>
          <p:txBody>
            <a:bodyPr wrap="square">
              <a:spAutoFit/>
            </a:bodyPr>
            <a:lstStyle/>
            <a:p>
              <a:pPr algn="ctr"/>
              <a:r>
                <a:rPr lang="en-US" altLang="zh-CN" sz="1400" dirty="0" smtClean="0">
                  <a:solidFill>
                    <a:schemeClr val="bg2"/>
                  </a:solidFill>
                </a:rPr>
                <a:t>WANGLUO    DILI    XINXI    XITONG   KECHENG   SHEJI</a:t>
              </a:r>
              <a:endParaRPr lang="en-US" altLang="zh-CN" sz="1400" dirty="0">
                <a:solidFill>
                  <a:schemeClr val="bg2"/>
                </a:solidFill>
              </a:endParaRPr>
            </a:p>
          </p:txBody>
        </p:sp>
      </p:grpSp>
      <p:sp>
        <p:nvSpPr>
          <p:cNvPr id="16" name="圆角矩形 15"/>
          <p:cNvSpPr/>
          <p:nvPr/>
        </p:nvSpPr>
        <p:spPr>
          <a:xfrm>
            <a:off x="2898771" y="2782407"/>
            <a:ext cx="3276000" cy="45719"/>
          </a:xfrm>
          <a:prstGeom prst="roundRect">
            <a:avLst>
              <a:gd name="adj" fmla="val 437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0" y="1347614"/>
            <a:ext cx="2483768" cy="889000"/>
            <a:chOff x="0" y="2906897"/>
            <a:chExt cx="9117785" cy="889000"/>
          </a:xfrm>
        </p:grpSpPr>
        <p:cxnSp>
          <p:nvCxnSpPr>
            <p:cNvPr id="17" name="直接连接符 16"/>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671733" y="1347614"/>
            <a:ext cx="2483768" cy="889000"/>
            <a:chOff x="0" y="2906897"/>
            <a:chExt cx="9117785" cy="889000"/>
          </a:xfrm>
        </p:grpSpPr>
        <p:cxnSp>
          <p:nvCxnSpPr>
            <p:cNvPr id="29" name="直接连接符 28"/>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636899" y="2359015"/>
            <a:ext cx="2483768" cy="889000"/>
            <a:chOff x="0" y="2906897"/>
            <a:chExt cx="9117785" cy="889000"/>
          </a:xfrm>
        </p:grpSpPr>
        <p:cxnSp>
          <p:nvCxnSpPr>
            <p:cNvPr id="38" name="直接连接符 37"/>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26368" y="2359015"/>
            <a:ext cx="2483768" cy="889000"/>
            <a:chOff x="0" y="2906897"/>
            <a:chExt cx="9117785" cy="889000"/>
          </a:xfrm>
        </p:grpSpPr>
        <p:cxnSp>
          <p:nvCxnSpPr>
            <p:cNvPr id="47" name="直接连接符 46"/>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461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436096" y="4371950"/>
            <a:ext cx="3342795" cy="307777"/>
          </a:xfrm>
          <a:prstGeom prst="rect">
            <a:avLst/>
          </a:prstGeom>
        </p:spPr>
        <p:txBody>
          <a:bodyPr wrap="square">
            <a:spAutoFit/>
          </a:bodyPr>
          <a:lstStyle/>
          <a:p>
            <a:pPr algn="ctr"/>
            <a:r>
              <a:rPr lang="zh-CN" altLang="en-US" sz="1400" b="1" dirty="0" smtClean="0">
                <a:solidFill>
                  <a:schemeClr val="bg1"/>
                </a:solidFill>
              </a:rPr>
              <a:t>全国主要城市空气质量图</a:t>
            </a:r>
            <a:endParaRPr lang="en-US" altLang="zh-CN" sz="1400" b="1" dirty="0" smtClean="0">
              <a:solidFill>
                <a:schemeClr val="bg1"/>
              </a:solidFill>
            </a:endParaRPr>
          </a:p>
        </p:txBody>
      </p:sp>
      <p:pic>
        <p:nvPicPr>
          <p:cNvPr id="21" name="图片 20"/>
          <p:cNvPicPr/>
          <p:nvPr/>
        </p:nvPicPr>
        <p:blipFill rotWithShape="1">
          <a:blip r:embed="rId3"/>
          <a:srcRect l="12842" t="20258" r="1968" b="6752"/>
          <a:stretch/>
        </p:blipFill>
        <p:spPr bwMode="auto">
          <a:xfrm>
            <a:off x="755576" y="627534"/>
            <a:ext cx="4824536" cy="2808312"/>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26" t="18116" r="9577" b="9280"/>
          <a:stretch/>
        </p:blipFill>
        <p:spPr bwMode="auto">
          <a:xfrm>
            <a:off x="4499992" y="2159389"/>
            <a:ext cx="4165347" cy="219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82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5536" y="627534"/>
            <a:ext cx="3342795" cy="307777"/>
          </a:xfrm>
          <a:prstGeom prst="rect">
            <a:avLst/>
          </a:prstGeom>
        </p:spPr>
        <p:txBody>
          <a:bodyPr wrap="square">
            <a:spAutoFit/>
          </a:bodyPr>
          <a:lstStyle/>
          <a:p>
            <a:pPr algn="ctr"/>
            <a:r>
              <a:rPr lang="zh-CN" altLang="en-US" sz="1400" b="1" dirty="0" smtClean="0">
                <a:solidFill>
                  <a:schemeClr val="bg1"/>
                </a:solidFill>
              </a:rPr>
              <a:t>存在不足：</a:t>
            </a:r>
            <a:endParaRPr lang="en-US" altLang="zh-CN" sz="1400" b="1" dirty="0" smtClean="0">
              <a:solidFill>
                <a:schemeClr val="bg1"/>
              </a:solidFill>
            </a:endParaRPr>
          </a:p>
        </p:txBody>
      </p:sp>
      <p:grpSp>
        <p:nvGrpSpPr>
          <p:cNvPr id="5" name="组合 4"/>
          <p:cNvGrpSpPr/>
          <p:nvPr/>
        </p:nvGrpSpPr>
        <p:grpSpPr>
          <a:xfrm rot="5400000">
            <a:off x="1216965" y="716384"/>
            <a:ext cx="503442" cy="130076"/>
            <a:chOff x="0" y="2906897"/>
            <a:chExt cx="9117785" cy="889000"/>
          </a:xfrm>
        </p:grpSpPr>
        <p:cxnSp>
          <p:nvCxnSpPr>
            <p:cNvPr id="6" name="直接连接符 5"/>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Content Placeholder 2"/>
          <p:cNvSpPr txBox="1">
            <a:spLocks/>
          </p:cNvSpPr>
          <p:nvPr/>
        </p:nvSpPr>
        <p:spPr>
          <a:xfrm>
            <a:off x="1462740" y="1275606"/>
            <a:ext cx="1851305" cy="2520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zh-CN" altLang="en-US" dirty="0" smtClean="0">
                <a:solidFill>
                  <a:schemeClr val="tx1"/>
                </a:solidFill>
              </a:rPr>
              <a:t>航班路线模拟地图中没能实现属性查询的功能（思路：点击或者输入所在城市就能查出所有数据库中航班的具体信息，包括出发地，出发机场，目的地，到达机场，航班号，航空公司，起飞时间到达时间等等，并且能够及时更新数据库）</a:t>
            </a:r>
            <a:endParaRPr lang="zh-CN" altLang="zh-CN" dirty="0">
              <a:solidFill>
                <a:schemeClr val="tx1"/>
              </a:solidFill>
            </a:endParaRPr>
          </a:p>
        </p:txBody>
      </p:sp>
      <p:sp>
        <p:nvSpPr>
          <p:cNvPr id="35" name="Content Placeholder 2"/>
          <p:cNvSpPr txBox="1">
            <a:spLocks/>
          </p:cNvSpPr>
          <p:nvPr/>
        </p:nvSpPr>
        <p:spPr>
          <a:xfrm>
            <a:off x="3923928" y="1275606"/>
            <a:ext cx="1814140"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zh-CN" altLang="en-US" dirty="0" smtClean="0">
                <a:solidFill>
                  <a:schemeClr val="tx1"/>
                </a:solidFill>
              </a:rPr>
              <a:t>全国主要空气质量分布图没能够和更多的实时信息结合（例如，将人口分布、城镇规划密集程度图与空气质量相结合，更加清晰地展现在一张图上，进行更新数据）</a:t>
            </a:r>
            <a:endParaRPr lang="zh-CN" altLang="zh-CN" dirty="0">
              <a:solidFill>
                <a:schemeClr val="tx1"/>
              </a:solidFill>
            </a:endParaRPr>
          </a:p>
        </p:txBody>
      </p:sp>
      <p:sp>
        <p:nvSpPr>
          <p:cNvPr id="36" name="Content Placeholder 2"/>
          <p:cNvSpPr txBox="1">
            <a:spLocks/>
          </p:cNvSpPr>
          <p:nvPr/>
        </p:nvSpPr>
        <p:spPr>
          <a:xfrm>
            <a:off x="6516216" y="1275606"/>
            <a:ext cx="2016224"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zh-CN" altLang="en-US" dirty="0">
                <a:solidFill>
                  <a:schemeClr val="tx1"/>
                </a:solidFill>
              </a:rPr>
              <a:t>设计</a:t>
            </a:r>
            <a:r>
              <a:rPr lang="zh-CN" altLang="en-US" dirty="0" smtClean="0">
                <a:solidFill>
                  <a:schemeClr val="tx1"/>
                </a:solidFill>
              </a:rPr>
              <a:t>界面不够美观</a:t>
            </a:r>
            <a:endParaRPr lang="zh-CN" altLang="zh-CN" dirty="0">
              <a:solidFill>
                <a:schemeClr val="tx1"/>
              </a:solidFill>
            </a:endParaRPr>
          </a:p>
        </p:txBody>
      </p:sp>
    </p:spTree>
    <p:extLst>
      <p:ext uri="{BB962C8B-B14F-4D97-AF65-F5344CB8AC3E}">
        <p14:creationId xmlns:p14="http://schemas.microsoft.com/office/powerpoint/2010/main" val="199601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347614"/>
            <a:ext cx="2483768" cy="889000"/>
            <a:chOff x="0" y="2906897"/>
            <a:chExt cx="9117785" cy="889000"/>
          </a:xfrm>
        </p:grpSpPr>
        <p:cxnSp>
          <p:nvCxnSpPr>
            <p:cNvPr id="17" name="直接连接符 16"/>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671733" y="1347614"/>
            <a:ext cx="2483768" cy="889000"/>
            <a:chOff x="0" y="2906897"/>
            <a:chExt cx="9117785" cy="889000"/>
          </a:xfrm>
        </p:grpSpPr>
        <p:cxnSp>
          <p:nvCxnSpPr>
            <p:cNvPr id="29" name="直接连接符 28"/>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636899" y="2359015"/>
            <a:ext cx="2483768" cy="889000"/>
            <a:chOff x="0" y="2906897"/>
            <a:chExt cx="9117785" cy="889000"/>
          </a:xfrm>
        </p:grpSpPr>
        <p:cxnSp>
          <p:nvCxnSpPr>
            <p:cNvPr id="38" name="直接连接符 37"/>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26368" y="2359015"/>
            <a:ext cx="2483768" cy="889000"/>
            <a:chOff x="0" y="2906897"/>
            <a:chExt cx="9117785" cy="889000"/>
          </a:xfrm>
        </p:grpSpPr>
        <p:cxnSp>
          <p:nvCxnSpPr>
            <p:cNvPr id="47" name="直接连接符 46"/>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506108" y="913175"/>
            <a:ext cx="7988950" cy="2646878"/>
          </a:xfrm>
          <a:prstGeom prst="rect">
            <a:avLst/>
          </a:prstGeom>
        </p:spPr>
        <p:txBody>
          <a:bodyPr wrap="square">
            <a:spAutoFit/>
          </a:bodyPr>
          <a:lstStyle/>
          <a:p>
            <a:pPr algn="ctr"/>
            <a:r>
              <a:rPr lang="en-US" altLang="zh-CN" sz="16600" b="1" dirty="0" smtClean="0">
                <a:solidFill>
                  <a:srgbClr val="333333"/>
                </a:solidFill>
              </a:rPr>
              <a:t>THANKS</a:t>
            </a:r>
            <a:endParaRPr lang="en-US" altLang="zh-CN" sz="6000" b="1" dirty="0" smtClean="0">
              <a:solidFill>
                <a:srgbClr val="333333"/>
              </a:solidFill>
            </a:endParaRPr>
          </a:p>
        </p:txBody>
      </p:sp>
      <p:sp>
        <p:nvSpPr>
          <p:cNvPr id="12" name="矩形 11"/>
          <p:cNvSpPr/>
          <p:nvPr/>
        </p:nvSpPr>
        <p:spPr>
          <a:xfrm>
            <a:off x="2890966" y="3389245"/>
            <a:ext cx="3312368"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844399" y="723943"/>
            <a:ext cx="3312368"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2844399" y="1179494"/>
            <a:ext cx="3312000" cy="45719"/>
          </a:xfrm>
          <a:prstGeom prst="roundRect">
            <a:avLst>
              <a:gd name="adj" fmla="val 437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2891334" y="3271770"/>
            <a:ext cx="3312000" cy="45719"/>
          </a:xfrm>
          <a:prstGeom prst="roundRect">
            <a:avLst>
              <a:gd name="adj" fmla="val 437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89987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rot="16200000">
            <a:off x="3585028" y="1492198"/>
            <a:ext cx="54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045896" y="1082863"/>
            <a:ext cx="1008112" cy="782785"/>
            <a:chOff x="1055932" y="1311601"/>
            <a:chExt cx="1008112" cy="782785"/>
          </a:xfrm>
        </p:grpSpPr>
        <p:sp>
          <p:nvSpPr>
            <p:cNvPr id="28" name="Rectangle 20"/>
            <p:cNvSpPr/>
            <p:nvPr/>
          </p:nvSpPr>
          <p:spPr>
            <a:xfrm flipH="1">
              <a:off x="1367314" y="1524200"/>
              <a:ext cx="369987" cy="369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9" name="Title 13"/>
            <p:cNvSpPr txBox="1">
              <a:spLocks/>
            </p:cNvSpPr>
            <p:nvPr/>
          </p:nvSpPr>
          <p:spPr>
            <a:xfrm>
              <a:off x="1055932" y="1311601"/>
              <a:ext cx="1008112" cy="7827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b="1" dirty="0" smtClean="0">
                  <a:solidFill>
                    <a:schemeClr val="bg2"/>
                  </a:solidFill>
                  <a:latin typeface="+mn-lt"/>
                  <a:ea typeface="+mn-ea"/>
                  <a:cs typeface="+mn-ea"/>
                  <a:sym typeface="+mn-lt"/>
                </a:rPr>
                <a:t>1</a:t>
              </a:r>
              <a:endParaRPr lang="en-US" sz="6600" b="1" dirty="0">
                <a:solidFill>
                  <a:schemeClr val="bg2"/>
                </a:solidFill>
                <a:latin typeface="+mn-lt"/>
                <a:ea typeface="+mn-ea"/>
                <a:cs typeface="+mn-ea"/>
                <a:sym typeface="+mn-lt"/>
              </a:endParaRPr>
            </a:p>
          </p:txBody>
        </p:sp>
      </p:grpSp>
      <p:sp>
        <p:nvSpPr>
          <p:cNvPr id="30" name="Content Placeholder 2"/>
          <p:cNvSpPr txBox="1">
            <a:spLocks/>
          </p:cNvSpPr>
          <p:nvPr/>
        </p:nvSpPr>
        <p:spPr>
          <a:xfrm>
            <a:off x="3957302" y="1541515"/>
            <a:ext cx="4863170" cy="27699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solidFill>
                  <a:schemeClr val="tx1"/>
                </a:solidFill>
                <a:cs typeface="+mn-ea"/>
                <a:sym typeface="+mn-lt"/>
              </a:rPr>
              <a:t>        JI  BEN  CAO  ZUO </a:t>
            </a:r>
            <a:endParaRPr lang="en-US" sz="1200" dirty="0">
              <a:solidFill>
                <a:schemeClr val="tx1"/>
              </a:solidFill>
              <a:cs typeface="+mn-ea"/>
              <a:sym typeface="+mn-lt"/>
            </a:endParaRPr>
          </a:p>
        </p:txBody>
      </p:sp>
      <p:sp>
        <p:nvSpPr>
          <p:cNvPr id="31" name="Title 13"/>
          <p:cNvSpPr txBox="1">
            <a:spLocks/>
          </p:cNvSpPr>
          <p:nvPr/>
        </p:nvSpPr>
        <p:spPr>
          <a:xfrm>
            <a:off x="3953921" y="1082863"/>
            <a:ext cx="3839172" cy="584775"/>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b="1" dirty="0" smtClean="0">
                <a:solidFill>
                  <a:schemeClr val="bg1"/>
                </a:solidFill>
                <a:latin typeface="+mn-lt"/>
                <a:ea typeface="+mn-ea"/>
                <a:cs typeface="+mn-ea"/>
                <a:sym typeface="+mn-lt"/>
              </a:rPr>
              <a:t>基本操作</a:t>
            </a:r>
            <a:endParaRPr lang="en-US" b="1" dirty="0">
              <a:solidFill>
                <a:schemeClr val="bg1"/>
              </a:solidFill>
              <a:latin typeface="+mn-lt"/>
              <a:ea typeface="+mn-ea"/>
              <a:cs typeface="+mn-ea"/>
              <a:sym typeface="+mn-lt"/>
            </a:endParaRPr>
          </a:p>
        </p:txBody>
      </p:sp>
      <p:cxnSp>
        <p:nvCxnSpPr>
          <p:cNvPr id="47" name="直接连接符 46"/>
          <p:cNvCxnSpPr/>
          <p:nvPr/>
        </p:nvCxnSpPr>
        <p:spPr>
          <a:xfrm>
            <a:off x="1907704" y="1492198"/>
            <a:ext cx="1710000" cy="0"/>
          </a:xfrm>
          <a:prstGeom prst="line">
            <a:avLst/>
          </a:prstGeom>
          <a:ln>
            <a:solidFill>
              <a:schemeClr val="tx2">
                <a:lumMod val="10000"/>
                <a:lumOff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16200000">
            <a:off x="3585028" y="2393719"/>
            <a:ext cx="54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045896" y="1984384"/>
            <a:ext cx="1008112" cy="782785"/>
            <a:chOff x="1055932" y="1311601"/>
            <a:chExt cx="1008112" cy="782785"/>
          </a:xfrm>
        </p:grpSpPr>
        <p:sp>
          <p:nvSpPr>
            <p:cNvPr id="54" name="Rectangle 20"/>
            <p:cNvSpPr/>
            <p:nvPr/>
          </p:nvSpPr>
          <p:spPr>
            <a:xfrm flipH="1">
              <a:off x="1367314" y="1524200"/>
              <a:ext cx="369987" cy="369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5" name="Title 13"/>
            <p:cNvSpPr txBox="1">
              <a:spLocks/>
            </p:cNvSpPr>
            <p:nvPr/>
          </p:nvSpPr>
          <p:spPr>
            <a:xfrm>
              <a:off x="1055932" y="1311601"/>
              <a:ext cx="1008112" cy="7827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b="1" dirty="0" smtClean="0">
                  <a:solidFill>
                    <a:schemeClr val="bg2"/>
                  </a:solidFill>
                  <a:latin typeface="+mn-lt"/>
                  <a:ea typeface="+mn-ea"/>
                  <a:cs typeface="+mn-ea"/>
                  <a:sym typeface="+mn-lt"/>
                </a:rPr>
                <a:t>2</a:t>
              </a:r>
              <a:endParaRPr lang="en-US" sz="6600" b="1" dirty="0">
                <a:solidFill>
                  <a:schemeClr val="bg2"/>
                </a:solidFill>
                <a:latin typeface="+mn-lt"/>
                <a:ea typeface="+mn-ea"/>
                <a:cs typeface="+mn-ea"/>
                <a:sym typeface="+mn-lt"/>
              </a:endParaRPr>
            </a:p>
          </p:txBody>
        </p:sp>
      </p:grpSp>
      <p:sp>
        <p:nvSpPr>
          <p:cNvPr id="56" name="Content Placeholder 2"/>
          <p:cNvSpPr txBox="1">
            <a:spLocks/>
          </p:cNvSpPr>
          <p:nvPr/>
        </p:nvSpPr>
        <p:spPr>
          <a:xfrm>
            <a:off x="3957302" y="2443036"/>
            <a:ext cx="3027443" cy="27699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chemeClr val="tx1"/>
                </a:solidFill>
                <a:cs typeface="+mn-ea"/>
                <a:sym typeface="+mn-lt"/>
              </a:rPr>
              <a:t>         HANG   BAN  LU  XIAN  MO  NI  TU </a:t>
            </a:r>
            <a:endParaRPr lang="en-US" sz="1200" dirty="0">
              <a:solidFill>
                <a:schemeClr val="tx1"/>
              </a:solidFill>
              <a:cs typeface="+mn-ea"/>
              <a:sym typeface="+mn-lt"/>
            </a:endParaRPr>
          </a:p>
        </p:txBody>
      </p:sp>
      <p:sp>
        <p:nvSpPr>
          <p:cNvPr id="57" name="Title 13"/>
          <p:cNvSpPr txBox="1">
            <a:spLocks/>
          </p:cNvSpPr>
          <p:nvPr/>
        </p:nvSpPr>
        <p:spPr>
          <a:xfrm>
            <a:off x="3957302" y="1990787"/>
            <a:ext cx="3839172" cy="584775"/>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b="1" dirty="0" smtClean="0">
                <a:solidFill>
                  <a:schemeClr val="bg1"/>
                </a:solidFill>
                <a:latin typeface="+mn-lt"/>
                <a:ea typeface="+mn-ea"/>
                <a:cs typeface="+mn-ea"/>
                <a:sym typeface="+mn-lt"/>
              </a:rPr>
              <a:t>航班路线模拟图</a:t>
            </a:r>
            <a:endParaRPr lang="en-US" b="1" dirty="0">
              <a:solidFill>
                <a:schemeClr val="bg1"/>
              </a:solidFill>
              <a:latin typeface="+mn-lt"/>
              <a:ea typeface="+mn-ea"/>
              <a:cs typeface="+mn-ea"/>
              <a:sym typeface="+mn-lt"/>
            </a:endParaRPr>
          </a:p>
        </p:txBody>
      </p:sp>
      <p:cxnSp>
        <p:nvCxnSpPr>
          <p:cNvPr id="58" name="直接连接符 57"/>
          <p:cNvCxnSpPr/>
          <p:nvPr/>
        </p:nvCxnSpPr>
        <p:spPr>
          <a:xfrm>
            <a:off x="1907704" y="2393719"/>
            <a:ext cx="1710000" cy="0"/>
          </a:xfrm>
          <a:prstGeom prst="line">
            <a:avLst/>
          </a:prstGeom>
          <a:ln>
            <a:solidFill>
              <a:schemeClr val="tx2">
                <a:lumMod val="10000"/>
                <a:lumOff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6200000">
            <a:off x="3585028" y="3275922"/>
            <a:ext cx="54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1045896" y="2866587"/>
            <a:ext cx="1008112" cy="782785"/>
            <a:chOff x="1055932" y="1311601"/>
            <a:chExt cx="1008112" cy="782785"/>
          </a:xfrm>
        </p:grpSpPr>
        <p:sp>
          <p:nvSpPr>
            <p:cNvPr id="61" name="Rectangle 20"/>
            <p:cNvSpPr/>
            <p:nvPr/>
          </p:nvSpPr>
          <p:spPr>
            <a:xfrm flipH="1">
              <a:off x="1367314" y="1524200"/>
              <a:ext cx="369987" cy="369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2" name="Title 13"/>
            <p:cNvSpPr txBox="1">
              <a:spLocks/>
            </p:cNvSpPr>
            <p:nvPr/>
          </p:nvSpPr>
          <p:spPr>
            <a:xfrm>
              <a:off x="1055932" y="1311601"/>
              <a:ext cx="1008112" cy="7827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b="1" dirty="0" smtClean="0">
                  <a:solidFill>
                    <a:schemeClr val="bg2"/>
                  </a:solidFill>
                  <a:latin typeface="+mn-lt"/>
                  <a:ea typeface="+mn-ea"/>
                  <a:cs typeface="+mn-ea"/>
                  <a:sym typeface="+mn-lt"/>
                </a:rPr>
                <a:t>3</a:t>
              </a:r>
              <a:endParaRPr lang="en-US" sz="6600" b="1" dirty="0">
                <a:solidFill>
                  <a:schemeClr val="bg2"/>
                </a:solidFill>
                <a:latin typeface="+mn-lt"/>
                <a:ea typeface="+mn-ea"/>
                <a:cs typeface="+mn-ea"/>
                <a:sym typeface="+mn-lt"/>
              </a:endParaRPr>
            </a:p>
          </p:txBody>
        </p:sp>
      </p:grpSp>
      <p:sp>
        <p:nvSpPr>
          <p:cNvPr id="63" name="Content Placeholder 2"/>
          <p:cNvSpPr txBox="1">
            <a:spLocks/>
          </p:cNvSpPr>
          <p:nvPr/>
        </p:nvSpPr>
        <p:spPr>
          <a:xfrm>
            <a:off x="3957302" y="3325239"/>
            <a:ext cx="3027443" cy="27699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chemeClr val="tx1"/>
                </a:solidFill>
                <a:cs typeface="+mn-ea"/>
                <a:sym typeface="+mn-lt"/>
              </a:rPr>
              <a:t>       QUAN  GUO  KONG  QI  ZHI  LIANG  TU </a:t>
            </a:r>
            <a:endParaRPr lang="en-US" sz="1200" dirty="0">
              <a:solidFill>
                <a:schemeClr val="tx1"/>
              </a:solidFill>
              <a:cs typeface="+mn-ea"/>
              <a:sym typeface="+mn-lt"/>
            </a:endParaRPr>
          </a:p>
        </p:txBody>
      </p:sp>
      <p:sp>
        <p:nvSpPr>
          <p:cNvPr id="64" name="Title 13"/>
          <p:cNvSpPr txBox="1">
            <a:spLocks/>
          </p:cNvSpPr>
          <p:nvPr/>
        </p:nvSpPr>
        <p:spPr>
          <a:xfrm>
            <a:off x="3957302" y="2872990"/>
            <a:ext cx="3839172" cy="584775"/>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b="1" dirty="0" smtClean="0">
                <a:solidFill>
                  <a:schemeClr val="bg1"/>
                </a:solidFill>
                <a:latin typeface="+mn-lt"/>
                <a:ea typeface="+mn-ea"/>
                <a:cs typeface="+mn-ea"/>
                <a:sym typeface="+mn-lt"/>
              </a:rPr>
              <a:t>全国空气质量图</a:t>
            </a:r>
            <a:endParaRPr lang="en-US" b="1" dirty="0">
              <a:solidFill>
                <a:schemeClr val="bg1"/>
              </a:solidFill>
              <a:latin typeface="+mn-lt"/>
              <a:ea typeface="+mn-ea"/>
              <a:cs typeface="+mn-ea"/>
              <a:sym typeface="+mn-lt"/>
            </a:endParaRPr>
          </a:p>
        </p:txBody>
      </p:sp>
      <p:cxnSp>
        <p:nvCxnSpPr>
          <p:cNvPr id="65" name="直接连接符 64"/>
          <p:cNvCxnSpPr/>
          <p:nvPr/>
        </p:nvCxnSpPr>
        <p:spPr>
          <a:xfrm>
            <a:off x="1907704" y="3275922"/>
            <a:ext cx="1710000" cy="0"/>
          </a:xfrm>
          <a:prstGeom prst="line">
            <a:avLst/>
          </a:prstGeom>
          <a:ln>
            <a:solidFill>
              <a:schemeClr val="tx2">
                <a:lumMod val="10000"/>
                <a:lumOff val="9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rot="5400000">
            <a:off x="1213038" y="4551721"/>
            <a:ext cx="658466" cy="539552"/>
            <a:chOff x="0" y="2906897"/>
            <a:chExt cx="9117785" cy="889000"/>
          </a:xfrm>
        </p:grpSpPr>
        <p:cxnSp>
          <p:nvCxnSpPr>
            <p:cNvPr id="74" name="直接连接符 73"/>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rot="5400000">
            <a:off x="945891" y="334288"/>
            <a:ext cx="1208122" cy="539552"/>
            <a:chOff x="0" y="2906897"/>
            <a:chExt cx="9117785" cy="889000"/>
          </a:xfrm>
        </p:grpSpPr>
        <p:cxnSp>
          <p:nvCxnSpPr>
            <p:cNvPr id="83" name="直接连接符 82"/>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425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6" name="直接连接符 25"/>
          <p:cNvCxnSpPr/>
          <p:nvPr/>
        </p:nvCxnSpPr>
        <p:spPr>
          <a:xfrm>
            <a:off x="26215" y="1377503"/>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509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163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176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189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214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2271897"/>
            <a:ext cx="911778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2699792" y="2145126"/>
            <a:ext cx="4752528" cy="857250"/>
          </a:xfrm>
        </p:spPr>
        <p:txBody>
          <a:bodyPr>
            <a:noAutofit/>
          </a:bodyPr>
          <a:lstStyle/>
          <a:p>
            <a:r>
              <a:rPr lang="zh-CN" altLang="en-US" sz="5400" b="1" dirty="0">
                <a:solidFill>
                  <a:schemeClr val="bg1"/>
                </a:solidFill>
                <a:cs typeface="+mn-ea"/>
                <a:sym typeface="+mn-lt"/>
              </a:rPr>
              <a:t>基本操作</a:t>
            </a:r>
            <a:endParaRPr lang="en-US" altLang="zh-CN" sz="5400" b="1" dirty="0">
              <a:solidFill>
                <a:schemeClr val="bg1"/>
              </a:solidFill>
              <a:cs typeface="+mn-ea"/>
              <a:sym typeface="+mn-lt"/>
            </a:endParaRPr>
          </a:p>
        </p:txBody>
      </p:sp>
      <p:sp>
        <p:nvSpPr>
          <p:cNvPr id="8" name="Content Placeholder 2"/>
          <p:cNvSpPr txBox="1">
            <a:spLocks/>
          </p:cNvSpPr>
          <p:nvPr/>
        </p:nvSpPr>
        <p:spPr>
          <a:xfrm>
            <a:off x="2771800" y="1902703"/>
            <a:ext cx="1973156" cy="2509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dist">
              <a:buNone/>
            </a:pPr>
            <a:r>
              <a:rPr lang="en-US" altLang="zh-CN" sz="1200" dirty="0">
                <a:solidFill>
                  <a:schemeClr val="tx1"/>
                </a:solidFill>
                <a:cs typeface="+mn-ea"/>
                <a:sym typeface="+mn-lt"/>
              </a:rPr>
              <a:t>JI  BEN  CAO  ZUO </a:t>
            </a:r>
          </a:p>
          <a:p>
            <a:pPr marL="0" indent="0" algn="dist">
              <a:buFont typeface="Arial" pitchFamily="34" charset="0"/>
              <a:buNone/>
            </a:pPr>
            <a:endParaRPr lang="en-US" sz="1200" dirty="0">
              <a:solidFill>
                <a:sysClr val="windowText" lastClr="000000"/>
              </a:solidFill>
              <a:cs typeface="+mn-ea"/>
              <a:sym typeface="+mn-lt"/>
            </a:endParaRPr>
          </a:p>
        </p:txBody>
      </p:sp>
      <p:grpSp>
        <p:nvGrpSpPr>
          <p:cNvPr id="2" name="组合 1"/>
          <p:cNvGrpSpPr/>
          <p:nvPr/>
        </p:nvGrpSpPr>
        <p:grpSpPr>
          <a:xfrm>
            <a:off x="1462347" y="2176074"/>
            <a:ext cx="1675069" cy="883148"/>
            <a:chOff x="890791" y="1120523"/>
            <a:chExt cx="1675069" cy="883148"/>
          </a:xfrm>
        </p:grpSpPr>
        <p:sp>
          <p:nvSpPr>
            <p:cNvPr id="10" name="Rectangle 20"/>
            <p:cNvSpPr/>
            <p:nvPr/>
          </p:nvSpPr>
          <p:spPr>
            <a:xfrm flipH="1">
              <a:off x="1374486" y="1214560"/>
              <a:ext cx="673865" cy="649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Title 13"/>
            <p:cNvSpPr txBox="1">
              <a:spLocks/>
            </p:cNvSpPr>
            <p:nvPr/>
          </p:nvSpPr>
          <p:spPr>
            <a:xfrm>
              <a:off x="890791" y="1120523"/>
              <a:ext cx="1675069" cy="883148"/>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6000" b="1" dirty="0" smtClean="0">
                  <a:solidFill>
                    <a:schemeClr val="bg2"/>
                  </a:solidFill>
                  <a:latin typeface="+mn-lt"/>
                  <a:ea typeface="+mn-ea"/>
                  <a:cs typeface="+mn-ea"/>
                  <a:sym typeface="+mn-lt"/>
                </a:rPr>
                <a:t>1</a:t>
              </a:r>
              <a:endParaRPr lang="en-US" sz="6600" b="1" dirty="0">
                <a:solidFill>
                  <a:schemeClr val="bg2"/>
                </a:solidFill>
                <a:latin typeface="+mn-lt"/>
                <a:ea typeface="+mn-ea"/>
                <a:cs typeface="+mn-ea"/>
                <a:sym typeface="+mn-lt"/>
              </a:endParaRPr>
            </a:p>
          </p:txBody>
        </p:sp>
      </p:grpSp>
      <p:grpSp>
        <p:nvGrpSpPr>
          <p:cNvPr id="5" name="组合 4"/>
          <p:cNvGrpSpPr/>
          <p:nvPr/>
        </p:nvGrpSpPr>
        <p:grpSpPr>
          <a:xfrm>
            <a:off x="0" y="2931790"/>
            <a:ext cx="9117785" cy="803687"/>
            <a:chOff x="0" y="2945084"/>
            <a:chExt cx="9117785" cy="803687"/>
          </a:xfrm>
        </p:grpSpPr>
        <p:cxnSp>
          <p:nvCxnSpPr>
            <p:cNvPr id="42" name="直接连接符 41"/>
            <p:cNvCxnSpPr/>
            <p:nvPr/>
          </p:nvCxnSpPr>
          <p:spPr>
            <a:xfrm>
              <a:off x="0" y="2945084"/>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0" y="2998663"/>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0" y="3052242"/>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3105821"/>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0" y="3159400"/>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0" y="3212979"/>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0" y="3266558"/>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32013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3373716"/>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3427295"/>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3480874"/>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534453"/>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3588032"/>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3641611"/>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3695190"/>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3748771"/>
              <a:ext cx="911778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107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txBox="1">
            <a:spLocks/>
          </p:cNvSpPr>
          <p:nvPr/>
        </p:nvSpPr>
        <p:spPr>
          <a:xfrm>
            <a:off x="857666" y="1515323"/>
            <a:ext cx="1534668" cy="27699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zh-CN" sz="1200" dirty="0"/>
              <a:t>地图导航</a:t>
            </a:r>
            <a:endParaRPr lang="en-US" sz="1200" dirty="0">
              <a:solidFill>
                <a:sysClr val="windowText" lastClr="000000"/>
              </a:solidFill>
              <a:cs typeface="+mn-ea"/>
              <a:sym typeface="+mn-lt"/>
            </a:endParaRPr>
          </a:p>
        </p:txBody>
      </p:sp>
      <p:sp>
        <p:nvSpPr>
          <p:cNvPr id="43" name="Freeform 64"/>
          <p:cNvSpPr>
            <a:spLocks noEditPoints="1"/>
          </p:cNvSpPr>
          <p:nvPr/>
        </p:nvSpPr>
        <p:spPr bwMode="auto">
          <a:xfrm>
            <a:off x="2652347" y="3548408"/>
            <a:ext cx="550701" cy="539905"/>
          </a:xfrm>
          <a:custGeom>
            <a:avLst/>
            <a:gdLst>
              <a:gd name="T0" fmla="*/ 41 w 43"/>
              <a:gd name="T1" fmla="*/ 25 h 42"/>
              <a:gd name="T2" fmla="*/ 35 w 43"/>
              <a:gd name="T3" fmla="*/ 25 h 42"/>
              <a:gd name="T4" fmla="*/ 33 w 43"/>
              <a:gd name="T5" fmla="*/ 33 h 42"/>
              <a:gd name="T6" fmla="*/ 39 w 43"/>
              <a:gd name="T7" fmla="*/ 39 h 42"/>
              <a:gd name="T8" fmla="*/ 39 w 43"/>
              <a:gd name="T9" fmla="*/ 41 h 42"/>
              <a:gd name="T10" fmla="*/ 38 w 43"/>
              <a:gd name="T11" fmla="*/ 42 h 42"/>
              <a:gd name="T12" fmla="*/ 36 w 43"/>
              <a:gd name="T13" fmla="*/ 41 h 42"/>
              <a:gd name="T14" fmla="*/ 31 w 43"/>
              <a:gd name="T15" fmla="*/ 36 h 42"/>
              <a:gd name="T16" fmla="*/ 23 w 43"/>
              <a:gd name="T17" fmla="*/ 39 h 42"/>
              <a:gd name="T18" fmla="*/ 23 w 43"/>
              <a:gd name="T19" fmla="*/ 15 h 42"/>
              <a:gd name="T20" fmla="*/ 20 w 43"/>
              <a:gd name="T21" fmla="*/ 15 h 42"/>
              <a:gd name="T22" fmla="*/ 20 w 43"/>
              <a:gd name="T23" fmla="*/ 39 h 42"/>
              <a:gd name="T24" fmla="*/ 11 w 43"/>
              <a:gd name="T25" fmla="*/ 36 h 42"/>
              <a:gd name="T26" fmla="*/ 6 w 43"/>
              <a:gd name="T27" fmla="*/ 41 h 42"/>
              <a:gd name="T28" fmla="*/ 5 w 43"/>
              <a:gd name="T29" fmla="*/ 42 h 42"/>
              <a:gd name="T30" fmla="*/ 4 w 43"/>
              <a:gd name="T31" fmla="*/ 41 h 42"/>
              <a:gd name="T32" fmla="*/ 4 w 43"/>
              <a:gd name="T33" fmla="*/ 39 h 42"/>
              <a:gd name="T34" fmla="*/ 9 w 43"/>
              <a:gd name="T35" fmla="*/ 33 h 42"/>
              <a:gd name="T36" fmla="*/ 8 w 43"/>
              <a:gd name="T37" fmla="*/ 25 h 42"/>
              <a:gd name="T38" fmla="*/ 2 w 43"/>
              <a:gd name="T39" fmla="*/ 25 h 42"/>
              <a:gd name="T40" fmla="*/ 0 w 43"/>
              <a:gd name="T41" fmla="*/ 24 h 42"/>
              <a:gd name="T42" fmla="*/ 2 w 43"/>
              <a:gd name="T43" fmla="*/ 22 h 42"/>
              <a:gd name="T44" fmla="*/ 8 w 43"/>
              <a:gd name="T45" fmla="*/ 22 h 42"/>
              <a:gd name="T46" fmla="*/ 8 w 43"/>
              <a:gd name="T47" fmla="*/ 14 h 42"/>
              <a:gd name="T48" fmla="*/ 3 w 43"/>
              <a:gd name="T49" fmla="*/ 10 h 42"/>
              <a:gd name="T50" fmla="*/ 3 w 43"/>
              <a:gd name="T51" fmla="*/ 7 h 42"/>
              <a:gd name="T52" fmla="*/ 5 w 43"/>
              <a:gd name="T53" fmla="*/ 7 h 42"/>
              <a:gd name="T54" fmla="*/ 10 w 43"/>
              <a:gd name="T55" fmla="*/ 12 h 42"/>
              <a:gd name="T56" fmla="*/ 33 w 43"/>
              <a:gd name="T57" fmla="*/ 12 h 42"/>
              <a:gd name="T58" fmla="*/ 37 w 43"/>
              <a:gd name="T59" fmla="*/ 7 h 42"/>
              <a:gd name="T60" fmla="*/ 40 w 43"/>
              <a:gd name="T61" fmla="*/ 7 h 42"/>
              <a:gd name="T62" fmla="*/ 40 w 43"/>
              <a:gd name="T63" fmla="*/ 10 h 42"/>
              <a:gd name="T64" fmla="*/ 35 w 43"/>
              <a:gd name="T65" fmla="*/ 14 h 42"/>
              <a:gd name="T66" fmla="*/ 35 w 43"/>
              <a:gd name="T67" fmla="*/ 22 h 42"/>
              <a:gd name="T68" fmla="*/ 41 w 43"/>
              <a:gd name="T69" fmla="*/ 22 h 42"/>
              <a:gd name="T70" fmla="*/ 43 w 43"/>
              <a:gd name="T71" fmla="*/ 24 h 42"/>
              <a:gd name="T72" fmla="*/ 41 w 43"/>
              <a:gd name="T73" fmla="*/ 25 h 42"/>
              <a:gd name="T74" fmla="*/ 13 w 43"/>
              <a:gd name="T75" fmla="*/ 8 h 42"/>
              <a:gd name="T76" fmla="*/ 21 w 43"/>
              <a:gd name="T77" fmla="*/ 0 h 42"/>
              <a:gd name="T78" fmla="*/ 30 w 43"/>
              <a:gd name="T79" fmla="*/ 8 h 42"/>
              <a:gd name="T80" fmla="*/ 13 w 43"/>
              <a:gd name="T81"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5"/>
                </a:moveTo>
                <a:cubicBezTo>
                  <a:pt x="35" y="25"/>
                  <a:pt x="35" y="25"/>
                  <a:pt x="35" y="25"/>
                </a:cubicBezTo>
                <a:cubicBezTo>
                  <a:pt x="35" y="29"/>
                  <a:pt x="34" y="31"/>
                  <a:pt x="33" y="33"/>
                </a:cubicBezTo>
                <a:cubicBezTo>
                  <a:pt x="39" y="39"/>
                  <a:pt x="39" y="39"/>
                  <a:pt x="39" y="39"/>
                </a:cubicBezTo>
                <a:cubicBezTo>
                  <a:pt x="40" y="40"/>
                  <a:pt x="40" y="41"/>
                  <a:pt x="39" y="41"/>
                </a:cubicBezTo>
                <a:cubicBezTo>
                  <a:pt x="39" y="42"/>
                  <a:pt x="38" y="42"/>
                  <a:pt x="38" y="42"/>
                </a:cubicBezTo>
                <a:cubicBezTo>
                  <a:pt x="37" y="42"/>
                  <a:pt x="37" y="42"/>
                  <a:pt x="36" y="41"/>
                </a:cubicBezTo>
                <a:cubicBezTo>
                  <a:pt x="31" y="36"/>
                  <a:pt x="31" y="36"/>
                  <a:pt x="31" y="36"/>
                </a:cubicBezTo>
                <a:cubicBezTo>
                  <a:pt x="31" y="36"/>
                  <a:pt x="28" y="39"/>
                  <a:pt x="23" y="39"/>
                </a:cubicBezTo>
                <a:cubicBezTo>
                  <a:pt x="23" y="15"/>
                  <a:pt x="23" y="15"/>
                  <a:pt x="23" y="15"/>
                </a:cubicBezTo>
                <a:cubicBezTo>
                  <a:pt x="20" y="15"/>
                  <a:pt x="20" y="15"/>
                  <a:pt x="20" y="15"/>
                </a:cubicBezTo>
                <a:cubicBezTo>
                  <a:pt x="20" y="39"/>
                  <a:pt x="20" y="39"/>
                  <a:pt x="20" y="39"/>
                </a:cubicBezTo>
                <a:cubicBezTo>
                  <a:pt x="15" y="39"/>
                  <a:pt x="11" y="36"/>
                  <a:pt x="11" y="36"/>
                </a:cubicBezTo>
                <a:cubicBezTo>
                  <a:pt x="6" y="41"/>
                  <a:pt x="6" y="41"/>
                  <a:pt x="6" y="41"/>
                </a:cubicBezTo>
                <a:cubicBezTo>
                  <a:pt x="6" y="42"/>
                  <a:pt x="6" y="42"/>
                  <a:pt x="5" y="42"/>
                </a:cubicBezTo>
                <a:cubicBezTo>
                  <a:pt x="5" y="42"/>
                  <a:pt x="4" y="42"/>
                  <a:pt x="4" y="41"/>
                </a:cubicBezTo>
                <a:cubicBezTo>
                  <a:pt x="3" y="41"/>
                  <a:pt x="3" y="40"/>
                  <a:pt x="4" y="39"/>
                </a:cubicBezTo>
                <a:cubicBezTo>
                  <a:pt x="9" y="33"/>
                  <a:pt x="9" y="33"/>
                  <a:pt x="9" y="33"/>
                </a:cubicBezTo>
                <a:cubicBezTo>
                  <a:pt x="8" y="31"/>
                  <a:pt x="8" y="29"/>
                  <a:pt x="8" y="25"/>
                </a:cubicBezTo>
                <a:cubicBezTo>
                  <a:pt x="2" y="25"/>
                  <a:pt x="2" y="25"/>
                  <a:pt x="2" y="25"/>
                </a:cubicBezTo>
                <a:cubicBezTo>
                  <a:pt x="1" y="25"/>
                  <a:pt x="0" y="25"/>
                  <a:pt x="0" y="24"/>
                </a:cubicBezTo>
                <a:cubicBezTo>
                  <a:pt x="0" y="23"/>
                  <a:pt x="1" y="22"/>
                  <a:pt x="2" y="22"/>
                </a:cubicBezTo>
                <a:cubicBezTo>
                  <a:pt x="8" y="22"/>
                  <a:pt x="8" y="22"/>
                  <a:pt x="8" y="22"/>
                </a:cubicBezTo>
                <a:cubicBezTo>
                  <a:pt x="8" y="19"/>
                  <a:pt x="8" y="16"/>
                  <a:pt x="8" y="14"/>
                </a:cubicBezTo>
                <a:cubicBezTo>
                  <a:pt x="3" y="10"/>
                  <a:pt x="3" y="10"/>
                  <a:pt x="3" y="10"/>
                </a:cubicBezTo>
                <a:cubicBezTo>
                  <a:pt x="2" y="9"/>
                  <a:pt x="2" y="8"/>
                  <a:pt x="3" y="7"/>
                </a:cubicBezTo>
                <a:cubicBezTo>
                  <a:pt x="4" y="6"/>
                  <a:pt x="5" y="6"/>
                  <a:pt x="5" y="7"/>
                </a:cubicBezTo>
                <a:cubicBezTo>
                  <a:pt x="10" y="12"/>
                  <a:pt x="10" y="12"/>
                  <a:pt x="10" y="12"/>
                </a:cubicBezTo>
                <a:cubicBezTo>
                  <a:pt x="33" y="12"/>
                  <a:pt x="33" y="12"/>
                  <a:pt x="33" y="12"/>
                </a:cubicBezTo>
                <a:cubicBezTo>
                  <a:pt x="37" y="7"/>
                  <a:pt x="37" y="7"/>
                  <a:pt x="37" y="7"/>
                </a:cubicBezTo>
                <a:cubicBezTo>
                  <a:pt x="38" y="6"/>
                  <a:pt x="39" y="6"/>
                  <a:pt x="40" y="7"/>
                </a:cubicBezTo>
                <a:cubicBezTo>
                  <a:pt x="40" y="8"/>
                  <a:pt x="40" y="9"/>
                  <a:pt x="40"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5"/>
                  <a:pt x="41" y="25"/>
                </a:cubicBezTo>
                <a:close/>
                <a:moveTo>
                  <a:pt x="13" y="8"/>
                </a:moveTo>
                <a:cubicBezTo>
                  <a:pt x="13" y="4"/>
                  <a:pt x="17" y="0"/>
                  <a:pt x="21" y="0"/>
                </a:cubicBezTo>
                <a:cubicBezTo>
                  <a:pt x="26" y="0"/>
                  <a:pt x="30" y="4"/>
                  <a:pt x="30" y="8"/>
                </a:cubicBezTo>
                <a:lnTo>
                  <a:pt x="13"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ysClr val="windowText" lastClr="000000"/>
              </a:solidFill>
              <a:cs typeface="+mn-ea"/>
              <a:sym typeface="+mn-lt"/>
            </a:endParaRPr>
          </a:p>
        </p:txBody>
      </p:sp>
      <p:sp>
        <p:nvSpPr>
          <p:cNvPr id="46" name="Content Placeholder 2"/>
          <p:cNvSpPr txBox="1">
            <a:spLocks/>
          </p:cNvSpPr>
          <p:nvPr/>
        </p:nvSpPr>
        <p:spPr>
          <a:xfrm>
            <a:off x="826086" y="3588565"/>
            <a:ext cx="1534668" cy="27699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zh-CN" altLang="en-US" sz="1200" dirty="0" smtClean="0">
                <a:solidFill>
                  <a:sysClr val="windowText" lastClr="000000"/>
                </a:solidFill>
                <a:cs typeface="+mn-ea"/>
                <a:sym typeface="+mn-lt"/>
              </a:rPr>
              <a:t>查看天气</a:t>
            </a:r>
            <a:endParaRPr lang="en-US" sz="1200" dirty="0">
              <a:solidFill>
                <a:sysClr val="windowText" lastClr="000000"/>
              </a:solidFill>
              <a:cs typeface="+mn-ea"/>
              <a:sym typeface="+mn-lt"/>
            </a:endParaRPr>
          </a:p>
        </p:txBody>
      </p:sp>
      <p:sp>
        <p:nvSpPr>
          <p:cNvPr id="52" name="Title 13"/>
          <p:cNvSpPr txBox="1">
            <a:spLocks/>
          </p:cNvSpPr>
          <p:nvPr/>
        </p:nvSpPr>
        <p:spPr>
          <a:xfrm>
            <a:off x="6586726" y="1286794"/>
            <a:ext cx="1368152" cy="9361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endParaRPr lang="en-US" sz="3600" b="1" dirty="0">
              <a:solidFill>
                <a:sysClr val="windowText" lastClr="000000"/>
              </a:solidFill>
              <a:latin typeface="+mn-lt"/>
              <a:ea typeface="+mn-ea"/>
              <a:cs typeface="+mn-ea"/>
              <a:sym typeface="+mn-lt"/>
            </a:endParaRPr>
          </a:p>
        </p:txBody>
      </p:sp>
      <p:cxnSp>
        <p:nvCxnSpPr>
          <p:cNvPr id="72" name="直接连接符 71"/>
          <p:cNvCxnSpPr/>
          <p:nvPr/>
        </p:nvCxnSpPr>
        <p:spPr>
          <a:xfrm>
            <a:off x="2652347" y="1767045"/>
            <a:ext cx="1199573" cy="25277"/>
          </a:xfrm>
          <a:prstGeom prst="line">
            <a:avLst/>
          </a:prstGeom>
          <a:ln>
            <a:solidFill>
              <a:schemeClr val="tx2">
                <a:lumMod val="10000"/>
                <a:lumOff val="9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396145" y="3845789"/>
            <a:ext cx="1175855" cy="24376"/>
          </a:xfrm>
          <a:prstGeom prst="line">
            <a:avLst/>
          </a:prstGeom>
          <a:ln>
            <a:solidFill>
              <a:schemeClr val="tx2">
                <a:lumMod val="10000"/>
                <a:lumOff val="90000"/>
              </a:schemeClr>
            </a:solidFill>
            <a:prstDash val="lgDash"/>
          </a:ln>
        </p:spPr>
        <p:style>
          <a:lnRef idx="1">
            <a:schemeClr val="accent1"/>
          </a:lnRef>
          <a:fillRef idx="0">
            <a:schemeClr val="accent1"/>
          </a:fillRef>
          <a:effectRef idx="0">
            <a:schemeClr val="accent1"/>
          </a:effectRef>
          <a:fontRef idx="minor">
            <a:schemeClr val="tx1"/>
          </a:fontRef>
        </p:style>
      </p:cxnSp>
      <p:sp>
        <p:nvSpPr>
          <p:cNvPr id="74" name="Content Placeholder 2"/>
          <p:cNvSpPr txBox="1">
            <a:spLocks/>
          </p:cNvSpPr>
          <p:nvPr/>
        </p:nvSpPr>
        <p:spPr>
          <a:xfrm>
            <a:off x="7253192" y="1700422"/>
            <a:ext cx="340468" cy="343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a:solidFill>
                <a:sysClr val="windowText" lastClr="000000"/>
              </a:solidFill>
              <a:cs typeface="+mn-ea"/>
              <a:sym typeface="+mn-lt"/>
            </a:endParaRPr>
          </a:p>
        </p:txBody>
      </p:sp>
      <p:grpSp>
        <p:nvGrpSpPr>
          <p:cNvPr id="41" name="组合 40"/>
          <p:cNvGrpSpPr/>
          <p:nvPr/>
        </p:nvGrpSpPr>
        <p:grpSpPr>
          <a:xfrm rot="5400000">
            <a:off x="2200559" y="1702007"/>
            <a:ext cx="503442" cy="130076"/>
            <a:chOff x="0" y="2906897"/>
            <a:chExt cx="9117785" cy="889000"/>
          </a:xfrm>
        </p:grpSpPr>
        <p:cxnSp>
          <p:nvCxnSpPr>
            <p:cNvPr id="45" name="直接连接符 44"/>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3" name="Title 13"/>
          <p:cNvSpPr txBox="1">
            <a:spLocks/>
          </p:cNvSpPr>
          <p:nvPr/>
        </p:nvSpPr>
        <p:spPr>
          <a:xfrm>
            <a:off x="759986" y="539731"/>
            <a:ext cx="1363742"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b="1" dirty="0">
                <a:solidFill>
                  <a:schemeClr val="bg1"/>
                </a:solidFill>
                <a:latin typeface="+mn-lt"/>
                <a:ea typeface="+mn-ea"/>
                <a:cs typeface="+mn-ea"/>
                <a:sym typeface="+mn-lt"/>
              </a:rPr>
              <a:t>基本操作</a:t>
            </a:r>
            <a:endParaRPr lang="en-US" sz="2000" b="1" dirty="0">
              <a:solidFill>
                <a:schemeClr val="bg1"/>
              </a:solidFill>
              <a:latin typeface="+mn-lt"/>
              <a:ea typeface="+mn-ea"/>
              <a:cs typeface="+mn-ea"/>
              <a:sym typeface="+mn-lt"/>
            </a:endParaRPr>
          </a:p>
        </p:txBody>
      </p:sp>
      <p:grpSp>
        <p:nvGrpSpPr>
          <p:cNvPr id="33" name="组合 32"/>
          <p:cNvGrpSpPr/>
          <p:nvPr/>
        </p:nvGrpSpPr>
        <p:grpSpPr>
          <a:xfrm>
            <a:off x="0" y="610631"/>
            <a:ext cx="738024" cy="258310"/>
            <a:chOff x="0" y="2906897"/>
            <a:chExt cx="9117785" cy="889000"/>
          </a:xfrm>
        </p:grpSpPr>
        <p:cxnSp>
          <p:nvCxnSpPr>
            <p:cNvPr id="34" name="直接连接符 33"/>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rot="5400000">
            <a:off x="2200559" y="3805127"/>
            <a:ext cx="503442" cy="130076"/>
            <a:chOff x="0" y="2906897"/>
            <a:chExt cx="9117785" cy="889000"/>
          </a:xfrm>
        </p:grpSpPr>
        <p:cxnSp>
          <p:nvCxnSpPr>
            <p:cNvPr id="79" name="直接连接符 78"/>
            <p:cNvCxnSpPr/>
            <p:nvPr/>
          </p:nvCxnSpPr>
          <p:spPr>
            <a:xfrm>
              <a:off x="0" y="2906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0" y="3033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0" y="3160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0" y="3287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0" y="3414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0" y="3541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0" y="3668897"/>
              <a:ext cx="911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0" y="3795897"/>
              <a:ext cx="9117785"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26" name="Picture 2" descr="C:\Users\Administrator\Desktop\4D{$2DN2{81R@VWA6(R(A]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16208"/>
            <a:ext cx="4732853" cy="25864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39U{YD950PZA2SZM%8T`M(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6640" b="92335"/>
          <a:stretch/>
        </p:blipFill>
        <p:spPr bwMode="auto">
          <a:xfrm>
            <a:off x="4605965" y="3622594"/>
            <a:ext cx="4022609"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41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p:nvGrpSpPr>
        <p:grpSpPr>
          <a:xfrm rot="1437671">
            <a:off x="-688229" y="1399386"/>
            <a:ext cx="10618940" cy="2418394"/>
            <a:chOff x="0" y="1160228"/>
            <a:chExt cx="1964109" cy="2418394"/>
          </a:xfrm>
        </p:grpSpPr>
        <p:cxnSp>
          <p:nvCxnSpPr>
            <p:cNvPr id="26" name="直接连接符 25"/>
            <p:cNvCxnSpPr/>
            <p:nvPr/>
          </p:nvCxnSpPr>
          <p:spPr>
            <a:xfrm>
              <a:off x="5631" y="1160228"/>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292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1419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1546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1673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1800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1927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2054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0" y="2181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0" y="2308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0" y="2435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0" y="2562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0" y="2689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0" y="2816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0" y="2943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3070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0" y="3197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0" y="3324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0" y="3451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3578622"/>
              <a:ext cx="195847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20083635">
            <a:off x="-828105" y="1256481"/>
            <a:ext cx="10665314" cy="2418394"/>
            <a:chOff x="0" y="1160228"/>
            <a:chExt cx="1964109" cy="2418394"/>
          </a:xfrm>
        </p:grpSpPr>
        <p:cxnSp>
          <p:nvCxnSpPr>
            <p:cNvPr id="54" name="直接连接符 53"/>
            <p:cNvCxnSpPr/>
            <p:nvPr/>
          </p:nvCxnSpPr>
          <p:spPr>
            <a:xfrm>
              <a:off x="5631" y="1160228"/>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0" y="1292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0" y="1419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0" y="1546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0" y="1673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0" y="1800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0" y="1927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0" y="2054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0" y="2181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0" y="2308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0" y="2435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0" y="2562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0" y="2689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0" y="2816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0" y="2943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0" y="3070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0" y="3197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0" y="3324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0" y="3451622"/>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0" y="3578622"/>
              <a:ext cx="19584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698852" y="1618396"/>
            <a:ext cx="5544616" cy="1662520"/>
          </a:xfrm>
          <a:prstGeom prst="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itle 13"/>
          <p:cNvSpPr>
            <a:spLocks noGrp="1"/>
          </p:cNvSpPr>
          <p:nvPr>
            <p:ph type="title"/>
          </p:nvPr>
        </p:nvSpPr>
        <p:spPr>
          <a:xfrm>
            <a:off x="2358914" y="2134193"/>
            <a:ext cx="4752528" cy="857250"/>
          </a:xfrm>
        </p:spPr>
        <p:txBody>
          <a:bodyPr>
            <a:noAutofit/>
          </a:bodyPr>
          <a:lstStyle/>
          <a:p>
            <a:r>
              <a:rPr lang="zh-CN" altLang="en-US" sz="4800" b="1" dirty="0">
                <a:solidFill>
                  <a:schemeClr val="bg1"/>
                </a:solidFill>
                <a:cs typeface="+mn-ea"/>
                <a:sym typeface="+mn-lt"/>
              </a:rPr>
              <a:t>航班路线模拟图</a:t>
            </a:r>
            <a:endParaRPr lang="en-US" altLang="zh-CN" sz="9600" b="1" dirty="0">
              <a:solidFill>
                <a:schemeClr val="bg1"/>
              </a:solidFill>
              <a:cs typeface="+mn-ea"/>
              <a:sym typeface="+mn-lt"/>
            </a:endParaRPr>
          </a:p>
        </p:txBody>
      </p:sp>
      <p:sp>
        <p:nvSpPr>
          <p:cNvPr id="8" name="Content Placeholder 2"/>
          <p:cNvSpPr txBox="1">
            <a:spLocks/>
          </p:cNvSpPr>
          <p:nvPr/>
        </p:nvSpPr>
        <p:spPr>
          <a:xfrm>
            <a:off x="2601905" y="1832287"/>
            <a:ext cx="3658704" cy="3622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1600" dirty="0" smtClean="0">
                <a:solidFill>
                  <a:schemeClr val="tx1"/>
                </a:solidFill>
                <a:cs typeface="+mn-ea"/>
                <a:sym typeface="+mn-lt"/>
              </a:rPr>
              <a:t>        HANG   </a:t>
            </a:r>
            <a:r>
              <a:rPr lang="en-US" altLang="zh-CN" sz="1600" dirty="0">
                <a:solidFill>
                  <a:schemeClr val="tx1"/>
                </a:solidFill>
                <a:cs typeface="+mn-ea"/>
                <a:sym typeface="+mn-lt"/>
              </a:rPr>
              <a:t>BAN  LU  XIAN  MO  NI  TU </a:t>
            </a:r>
            <a:endParaRPr lang="en-US" altLang="zh-CN" sz="1600" dirty="0">
              <a:solidFill>
                <a:schemeClr val="tx1"/>
              </a:solidFill>
              <a:cs typeface="+mn-ea"/>
              <a:sym typeface="+mn-lt"/>
            </a:endParaRPr>
          </a:p>
        </p:txBody>
      </p:sp>
      <p:grpSp>
        <p:nvGrpSpPr>
          <p:cNvPr id="2" name="组合 1"/>
          <p:cNvGrpSpPr/>
          <p:nvPr/>
        </p:nvGrpSpPr>
        <p:grpSpPr>
          <a:xfrm>
            <a:off x="1444345" y="1245970"/>
            <a:ext cx="1675069" cy="883148"/>
            <a:chOff x="890791" y="1120523"/>
            <a:chExt cx="1675069" cy="883148"/>
          </a:xfrm>
        </p:grpSpPr>
        <p:sp>
          <p:nvSpPr>
            <p:cNvPr id="10" name="Rectangle 20"/>
            <p:cNvSpPr/>
            <p:nvPr/>
          </p:nvSpPr>
          <p:spPr>
            <a:xfrm flipH="1">
              <a:off x="1374486" y="1214560"/>
              <a:ext cx="673865" cy="649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Title 13"/>
            <p:cNvSpPr txBox="1">
              <a:spLocks/>
            </p:cNvSpPr>
            <p:nvPr/>
          </p:nvSpPr>
          <p:spPr>
            <a:xfrm>
              <a:off x="890791" y="1120523"/>
              <a:ext cx="1675069" cy="883148"/>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6000" b="1" dirty="0" smtClean="0">
                  <a:solidFill>
                    <a:schemeClr val="bg2"/>
                  </a:solidFill>
                  <a:latin typeface="+mn-lt"/>
                  <a:ea typeface="+mn-ea"/>
                  <a:cs typeface="+mn-ea"/>
                  <a:sym typeface="+mn-lt"/>
                </a:rPr>
                <a:t>2</a:t>
              </a:r>
              <a:endParaRPr lang="en-US" sz="6600" b="1" dirty="0">
                <a:solidFill>
                  <a:schemeClr val="bg2"/>
                </a:solidFill>
                <a:latin typeface="+mn-lt"/>
                <a:ea typeface="+mn-ea"/>
                <a:cs typeface="+mn-ea"/>
                <a:sym typeface="+mn-lt"/>
              </a:endParaRPr>
            </a:p>
          </p:txBody>
        </p:sp>
      </p:grpSp>
    </p:spTree>
    <p:extLst>
      <p:ext uri="{BB962C8B-B14F-4D97-AF65-F5344CB8AC3E}">
        <p14:creationId xmlns:p14="http://schemas.microsoft.com/office/powerpoint/2010/main" val="323921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矩形标注 20"/>
          <p:cNvSpPr/>
          <p:nvPr/>
        </p:nvSpPr>
        <p:spPr>
          <a:xfrm>
            <a:off x="939459" y="1854747"/>
            <a:ext cx="1901693" cy="1336262"/>
          </a:xfrm>
          <a:prstGeom prst="wedgeRectCallout">
            <a:avLst>
              <a:gd name="adj1" fmla="val -16758"/>
              <a:gd name="adj2" fmla="val -71021"/>
            </a:avLst>
          </a:prstGeom>
          <a:noFill/>
          <a:ln w="9525">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24" name="Content Placeholder 2"/>
          <p:cNvSpPr txBox="1">
            <a:spLocks/>
          </p:cNvSpPr>
          <p:nvPr/>
        </p:nvSpPr>
        <p:spPr>
          <a:xfrm>
            <a:off x="948560" y="1985771"/>
            <a:ext cx="1897924" cy="1045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zh-CN" sz="1200" dirty="0"/>
              <a:t>加载底图：高德地图、高德影像、</a:t>
            </a:r>
            <a:r>
              <a:rPr lang="en-US" altLang="zh-CN" sz="1200" dirty="0" err="1"/>
              <a:t>GeoQ</a:t>
            </a:r>
            <a:r>
              <a:rPr lang="zh-CN" altLang="zh-CN" sz="1200" dirty="0"/>
              <a:t>灰色底图，实现最基本的功能：放大、缩小、移动、切换底图等</a:t>
            </a:r>
            <a:r>
              <a:rPr lang="zh-CN" altLang="zh-CN" sz="1200" dirty="0" smtClean="0"/>
              <a:t>；</a:t>
            </a:r>
            <a:endParaRPr lang="zh-CN" altLang="zh-CN" sz="1200" dirty="0"/>
          </a:p>
        </p:txBody>
      </p:sp>
      <p:sp>
        <p:nvSpPr>
          <p:cNvPr id="32" name="矩形 31"/>
          <p:cNvSpPr/>
          <p:nvPr/>
        </p:nvSpPr>
        <p:spPr>
          <a:xfrm>
            <a:off x="6673283" y="207891"/>
            <a:ext cx="2473408" cy="368907"/>
          </a:xfrm>
          <a:prstGeom prst="rect">
            <a:avLst/>
          </a:prstGeom>
        </p:spPr>
        <p:txBody>
          <a:bodyPr wrap="square">
            <a:spAutoFit/>
          </a:bodyPr>
          <a:lstStyle/>
          <a:p>
            <a:pPr algn="r"/>
            <a:r>
              <a:rPr lang="zh-CN" altLang="en-US" b="1" dirty="0" smtClean="0">
                <a:solidFill>
                  <a:schemeClr val="bg1"/>
                </a:solidFill>
              </a:rPr>
              <a:t>航班路线模拟地图</a:t>
            </a:r>
            <a:endParaRPr lang="en-US" altLang="zh-CN" b="1" dirty="0" smtClean="0">
              <a:solidFill>
                <a:schemeClr val="bg1"/>
              </a:solidFill>
            </a:endParaRPr>
          </a:p>
        </p:txBody>
      </p:sp>
      <p:cxnSp>
        <p:nvCxnSpPr>
          <p:cNvPr id="29" name="直接连接符 28"/>
          <p:cNvCxnSpPr/>
          <p:nvPr/>
        </p:nvCxnSpPr>
        <p:spPr>
          <a:xfrm>
            <a:off x="2100" y="0"/>
            <a:ext cx="9144000" cy="5138265"/>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275856" y="1730177"/>
            <a:ext cx="1974397" cy="1276798"/>
            <a:chOff x="4761630" y="1912197"/>
            <a:chExt cx="1068412" cy="690918"/>
          </a:xfrm>
        </p:grpSpPr>
        <p:sp>
          <p:nvSpPr>
            <p:cNvPr id="36" name="Oval 804"/>
            <p:cNvSpPr>
              <a:spLocks noChangeArrowheads="1"/>
            </p:cNvSpPr>
            <p:nvPr/>
          </p:nvSpPr>
          <p:spPr bwMode="auto">
            <a:xfrm>
              <a:off x="4960237" y="1924662"/>
              <a:ext cx="671197" cy="67119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Title 13"/>
            <p:cNvSpPr txBox="1">
              <a:spLocks/>
            </p:cNvSpPr>
            <p:nvPr/>
          </p:nvSpPr>
          <p:spPr>
            <a:xfrm>
              <a:off x="4761630" y="1912197"/>
              <a:ext cx="1068412" cy="690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8000" b="1" dirty="0" smtClean="0">
                  <a:solidFill>
                    <a:schemeClr val="bg2"/>
                  </a:solidFill>
                  <a:latin typeface="+mn-lt"/>
                  <a:ea typeface="+mn-ea"/>
                  <a:cs typeface="+mn-ea"/>
                  <a:sym typeface="+mn-lt"/>
                </a:rPr>
                <a:t>2</a:t>
              </a:r>
              <a:endParaRPr lang="en-US" sz="4400" b="1" dirty="0">
                <a:solidFill>
                  <a:schemeClr val="bg2"/>
                </a:solidFill>
                <a:latin typeface="+mn-lt"/>
                <a:ea typeface="+mn-ea"/>
                <a:cs typeface="+mn-ea"/>
                <a:sym typeface="+mn-lt"/>
              </a:endParaRPr>
            </a:p>
          </p:txBody>
        </p:sp>
      </p:grpSp>
      <p:grpSp>
        <p:nvGrpSpPr>
          <p:cNvPr id="31" name="组合 30"/>
          <p:cNvGrpSpPr/>
          <p:nvPr/>
        </p:nvGrpSpPr>
        <p:grpSpPr>
          <a:xfrm>
            <a:off x="6036364" y="3299005"/>
            <a:ext cx="1273837" cy="823762"/>
            <a:chOff x="4761630" y="1912197"/>
            <a:chExt cx="1068412" cy="690918"/>
          </a:xfrm>
        </p:grpSpPr>
        <p:sp>
          <p:nvSpPr>
            <p:cNvPr id="37" name="Oval 804"/>
            <p:cNvSpPr>
              <a:spLocks noChangeArrowheads="1"/>
            </p:cNvSpPr>
            <p:nvPr/>
          </p:nvSpPr>
          <p:spPr bwMode="auto">
            <a:xfrm>
              <a:off x="5043807" y="2005628"/>
              <a:ext cx="504058" cy="504056"/>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Title 13"/>
            <p:cNvSpPr txBox="1">
              <a:spLocks/>
            </p:cNvSpPr>
            <p:nvPr/>
          </p:nvSpPr>
          <p:spPr>
            <a:xfrm>
              <a:off x="4761630" y="1912197"/>
              <a:ext cx="1068412" cy="690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4000" b="1" dirty="0" smtClean="0">
                  <a:solidFill>
                    <a:schemeClr val="bg2"/>
                  </a:solidFill>
                  <a:latin typeface="+mn-lt"/>
                  <a:ea typeface="+mn-ea"/>
                  <a:cs typeface="+mn-ea"/>
                  <a:sym typeface="+mn-lt"/>
                </a:rPr>
                <a:t>3</a:t>
              </a:r>
              <a:endParaRPr lang="en-US" sz="4400" b="1" dirty="0">
                <a:solidFill>
                  <a:schemeClr val="bg2"/>
                </a:solidFill>
                <a:latin typeface="+mn-lt"/>
                <a:ea typeface="+mn-ea"/>
                <a:cs typeface="+mn-ea"/>
                <a:sym typeface="+mn-lt"/>
              </a:endParaRPr>
            </a:p>
          </p:txBody>
        </p:sp>
      </p:grpSp>
      <p:grpSp>
        <p:nvGrpSpPr>
          <p:cNvPr id="40" name="组合 39"/>
          <p:cNvGrpSpPr/>
          <p:nvPr/>
        </p:nvGrpSpPr>
        <p:grpSpPr>
          <a:xfrm>
            <a:off x="1267469" y="576798"/>
            <a:ext cx="1273837" cy="823762"/>
            <a:chOff x="4761630" y="1893860"/>
            <a:chExt cx="1068412" cy="690918"/>
          </a:xfrm>
        </p:grpSpPr>
        <p:sp>
          <p:nvSpPr>
            <p:cNvPr id="43" name="Oval 804"/>
            <p:cNvSpPr>
              <a:spLocks noChangeArrowheads="1"/>
            </p:cNvSpPr>
            <p:nvPr/>
          </p:nvSpPr>
          <p:spPr bwMode="auto">
            <a:xfrm>
              <a:off x="5043807" y="2005628"/>
              <a:ext cx="504058" cy="504056"/>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Title 13"/>
            <p:cNvSpPr txBox="1">
              <a:spLocks/>
            </p:cNvSpPr>
            <p:nvPr/>
          </p:nvSpPr>
          <p:spPr>
            <a:xfrm>
              <a:off x="4761630" y="1893860"/>
              <a:ext cx="1068412" cy="690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4000" b="1" dirty="0" smtClean="0">
                  <a:solidFill>
                    <a:schemeClr val="bg2"/>
                  </a:solidFill>
                  <a:latin typeface="+mn-lt"/>
                  <a:ea typeface="+mn-ea"/>
                  <a:cs typeface="+mn-ea"/>
                  <a:sym typeface="+mn-lt"/>
                </a:rPr>
                <a:t>1</a:t>
              </a:r>
              <a:endParaRPr lang="en-US" sz="4400" b="1" dirty="0">
                <a:solidFill>
                  <a:schemeClr val="bg2"/>
                </a:solidFill>
                <a:latin typeface="+mn-lt"/>
                <a:ea typeface="+mn-ea"/>
                <a:cs typeface="+mn-ea"/>
                <a:sym typeface="+mn-lt"/>
              </a:endParaRPr>
            </a:p>
          </p:txBody>
        </p:sp>
      </p:grpSp>
      <p:sp>
        <p:nvSpPr>
          <p:cNvPr id="45" name="矩形标注 44"/>
          <p:cNvSpPr/>
          <p:nvPr/>
        </p:nvSpPr>
        <p:spPr>
          <a:xfrm>
            <a:off x="5364088" y="1464307"/>
            <a:ext cx="1733789" cy="1529255"/>
          </a:xfrm>
          <a:prstGeom prst="wedgeRectCallout">
            <a:avLst>
              <a:gd name="adj1" fmla="val -66064"/>
              <a:gd name="adj2" fmla="val -11290"/>
            </a:avLst>
          </a:prstGeom>
          <a:noFill/>
          <a:ln w="9525">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46" name="Content Placeholder 2"/>
          <p:cNvSpPr txBox="1">
            <a:spLocks/>
          </p:cNvSpPr>
          <p:nvPr/>
        </p:nvSpPr>
        <p:spPr>
          <a:xfrm>
            <a:off x="5250252" y="1568841"/>
            <a:ext cx="1839931" cy="14247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zh-CN" sz="1200" dirty="0"/>
              <a:t>定义从以南京、昆明、北京为中心出发到达其余十个航班流量最多的城市，在图上添加按钮，点击按钮可以切换中心城市；</a:t>
            </a:r>
            <a:endParaRPr lang="zh-CN" altLang="zh-CN" sz="1200" dirty="0"/>
          </a:p>
        </p:txBody>
      </p:sp>
      <p:sp>
        <p:nvSpPr>
          <p:cNvPr id="47" name="矩形标注 46"/>
          <p:cNvSpPr/>
          <p:nvPr/>
        </p:nvSpPr>
        <p:spPr>
          <a:xfrm>
            <a:off x="3894474" y="3579862"/>
            <a:ext cx="1901693" cy="1336262"/>
          </a:xfrm>
          <a:prstGeom prst="wedgeRectCallout">
            <a:avLst>
              <a:gd name="adj1" fmla="val 72074"/>
              <a:gd name="adj2" fmla="val -31007"/>
            </a:avLst>
          </a:prstGeom>
          <a:noFill/>
          <a:ln w="9525">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48" name="Content Placeholder 2"/>
          <p:cNvSpPr txBox="1">
            <a:spLocks/>
          </p:cNvSpPr>
          <p:nvPr/>
        </p:nvSpPr>
        <p:spPr>
          <a:xfrm>
            <a:off x="3903575" y="3710886"/>
            <a:ext cx="1897924" cy="1045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zh-CN" sz="1200" dirty="0"/>
              <a:t>定义所有城市的经纬度坐标数据；</a:t>
            </a:r>
          </a:p>
          <a:p>
            <a:r>
              <a:rPr lang="zh-CN" altLang="zh-CN" sz="1200" dirty="0"/>
              <a:t>建立函数连接两个有航线的城市，并且用小图标表示方向。</a:t>
            </a:r>
            <a:endParaRPr lang="zh-CN" altLang="zh-CN" sz="1200" dirty="0"/>
          </a:p>
        </p:txBody>
      </p:sp>
      <p:grpSp>
        <p:nvGrpSpPr>
          <p:cNvPr id="41" name="组合 40"/>
          <p:cNvGrpSpPr/>
          <p:nvPr/>
        </p:nvGrpSpPr>
        <p:grpSpPr>
          <a:xfrm>
            <a:off x="7164288" y="674874"/>
            <a:ext cx="1970504" cy="263698"/>
            <a:chOff x="3588469" y="123478"/>
            <a:chExt cx="1964109" cy="892522"/>
          </a:xfrm>
        </p:grpSpPr>
        <p:cxnSp>
          <p:nvCxnSpPr>
            <p:cNvPr id="42" name="直接连接符 41"/>
            <p:cNvCxnSpPr/>
            <p:nvPr/>
          </p:nvCxnSpPr>
          <p:spPr>
            <a:xfrm>
              <a:off x="3588469" y="123478"/>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594100" y="254000"/>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594100" y="381000"/>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594100" y="508000"/>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594100" y="635000"/>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594100" y="762000"/>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594100" y="889000"/>
              <a:ext cx="195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594100" y="1016000"/>
              <a:ext cx="195847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897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2100" y="0"/>
            <a:ext cx="9144000" cy="5138265"/>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3655467" y="2411593"/>
            <a:ext cx="1486724" cy="31507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14"/>
          <p:cNvSpPr>
            <a:spLocks noChangeAspect="1"/>
          </p:cNvSpPr>
          <p:nvPr/>
        </p:nvSpPr>
        <p:spPr bwMode="gray">
          <a:xfrm>
            <a:off x="2514120" y="940978"/>
            <a:ext cx="3886235" cy="2965644"/>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accent1"/>
          </a:solidFill>
          <a:ln w="6350" cap="flat" cmpd="sng">
            <a:noFill/>
            <a:prstDash val="solid"/>
            <a:round/>
            <a:headEnd type="none" w="med" len="med"/>
            <a:tailEnd type="none" w="med" len="med"/>
          </a:ln>
          <a:effectLst/>
        </p:spPr>
        <p:txBody>
          <a:bodyPr/>
          <a:lstStyle/>
          <a:p>
            <a:endParaRPr lang="en-US" dirty="0">
              <a:cs typeface="+mn-ea"/>
              <a:sym typeface="+mn-lt"/>
            </a:endParaRPr>
          </a:p>
        </p:txBody>
      </p:sp>
      <p:sp>
        <p:nvSpPr>
          <p:cNvPr id="16" name="Title 13"/>
          <p:cNvSpPr txBox="1">
            <a:spLocks/>
          </p:cNvSpPr>
          <p:nvPr/>
        </p:nvSpPr>
        <p:spPr>
          <a:xfrm>
            <a:off x="3655467" y="2411593"/>
            <a:ext cx="1301966"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200" dirty="0" smtClean="0">
                <a:solidFill>
                  <a:schemeClr val="bg2"/>
                </a:solidFill>
                <a:latin typeface="+mn-lt"/>
                <a:ea typeface="+mn-ea"/>
                <a:cs typeface="+mn-ea"/>
                <a:sym typeface="+mn-lt"/>
              </a:rPr>
              <a:t>航班路线模拟图</a:t>
            </a:r>
            <a:endParaRPr lang="en-US" sz="1200" dirty="0">
              <a:solidFill>
                <a:schemeClr val="bg2"/>
              </a:solidFill>
              <a:latin typeface="+mn-lt"/>
              <a:ea typeface="+mn-ea"/>
              <a:cs typeface="+mn-ea"/>
              <a:sym typeface="+mn-lt"/>
            </a:endParaRPr>
          </a:p>
        </p:txBody>
      </p:sp>
      <p:sp>
        <p:nvSpPr>
          <p:cNvPr id="20" name="Title 13"/>
          <p:cNvSpPr txBox="1">
            <a:spLocks/>
          </p:cNvSpPr>
          <p:nvPr/>
        </p:nvSpPr>
        <p:spPr>
          <a:xfrm>
            <a:off x="2807418" y="3849244"/>
            <a:ext cx="1301966"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dirty="0" smtClean="0">
                <a:solidFill>
                  <a:schemeClr val="bg2"/>
                </a:solidFill>
                <a:latin typeface="+mn-lt"/>
                <a:ea typeface="+mn-ea"/>
                <a:cs typeface="+mn-ea"/>
                <a:sym typeface="+mn-lt"/>
              </a:rPr>
              <a:t>2016</a:t>
            </a:r>
            <a:endParaRPr lang="en-US" sz="1600" dirty="0">
              <a:solidFill>
                <a:schemeClr val="bg2"/>
              </a:solidFill>
              <a:latin typeface="+mn-lt"/>
              <a:ea typeface="+mn-ea"/>
              <a:cs typeface="+mn-ea"/>
              <a:sym typeface="+mn-lt"/>
            </a:endParaRPr>
          </a:p>
        </p:txBody>
      </p:sp>
      <p:grpSp>
        <p:nvGrpSpPr>
          <p:cNvPr id="22" name="组合 21"/>
          <p:cNvGrpSpPr/>
          <p:nvPr/>
        </p:nvGrpSpPr>
        <p:grpSpPr>
          <a:xfrm rot="5906681">
            <a:off x="6699797" y="4236976"/>
            <a:ext cx="2730963" cy="2051451"/>
            <a:chOff x="4334834" y="-2696"/>
            <a:chExt cx="9415853" cy="1965414"/>
          </a:xfrm>
        </p:grpSpPr>
        <p:cxnSp>
          <p:nvCxnSpPr>
            <p:cNvPr id="23" name="直接连接符 22"/>
            <p:cNvCxnSpPr/>
            <p:nvPr/>
          </p:nvCxnSpPr>
          <p:spPr>
            <a:xfrm>
              <a:off x="4334834" y="-2696"/>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84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838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92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346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600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54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108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362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16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870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124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378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632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886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140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94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648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902700" y="0"/>
              <a:ext cx="4847987" cy="1962718"/>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2" name="图片 41"/>
          <p:cNvPicPr/>
          <p:nvPr/>
        </p:nvPicPr>
        <p:blipFill rotWithShape="1">
          <a:blip r:embed="rId2"/>
          <a:srcRect l="16594" t="9003" r="26985" b="4180"/>
          <a:stretch/>
        </p:blipFill>
        <p:spPr bwMode="auto">
          <a:xfrm>
            <a:off x="6400355" y="848595"/>
            <a:ext cx="2564134" cy="1651147"/>
          </a:xfrm>
          <a:prstGeom prst="rect">
            <a:avLst/>
          </a:prstGeom>
          <a:ln>
            <a:noFill/>
          </a:ln>
          <a:extLst>
            <a:ext uri="{53640926-AAD7-44D8-BBD7-CCE9431645EC}">
              <a14:shadowObscured xmlns:a14="http://schemas.microsoft.com/office/drawing/2010/main"/>
            </a:ext>
          </a:extLst>
        </p:spPr>
      </p:pic>
      <p:pic>
        <p:nvPicPr>
          <p:cNvPr id="44" name="图片 43"/>
          <p:cNvPicPr/>
          <p:nvPr/>
        </p:nvPicPr>
        <p:blipFill rotWithShape="1">
          <a:blip r:embed="rId3"/>
          <a:srcRect l="15555" t="9325" r="27291" b="9325"/>
          <a:stretch/>
        </p:blipFill>
        <p:spPr bwMode="auto">
          <a:xfrm>
            <a:off x="251521" y="3027738"/>
            <a:ext cx="2555898" cy="1687706"/>
          </a:xfrm>
          <a:prstGeom prst="rect">
            <a:avLst/>
          </a:prstGeom>
          <a:ln>
            <a:noFill/>
          </a:ln>
          <a:extLst>
            <a:ext uri="{53640926-AAD7-44D8-BBD7-CCE9431645EC}">
              <a14:shadowObscured xmlns:a14="http://schemas.microsoft.com/office/drawing/2010/main"/>
            </a:ext>
          </a:extLst>
        </p:spPr>
      </p:pic>
      <p:pic>
        <p:nvPicPr>
          <p:cNvPr id="45" name="图片 44"/>
          <p:cNvPicPr/>
          <p:nvPr/>
        </p:nvPicPr>
        <p:blipFill rotWithShape="1">
          <a:blip r:embed="rId4"/>
          <a:srcRect l="9225" t="9325" r="1246" b="6752"/>
          <a:stretch/>
        </p:blipFill>
        <p:spPr bwMode="auto">
          <a:xfrm>
            <a:off x="5478281" y="3248421"/>
            <a:ext cx="2464380" cy="1459110"/>
          </a:xfrm>
          <a:prstGeom prst="rect">
            <a:avLst/>
          </a:prstGeom>
          <a:ln>
            <a:noFill/>
          </a:ln>
          <a:extLst>
            <a:ext uri="{53640926-AAD7-44D8-BBD7-CCE9431645EC}">
              <a14:shadowObscured xmlns:a14="http://schemas.microsoft.com/office/drawing/2010/main"/>
            </a:ext>
          </a:extLst>
        </p:spPr>
      </p:pic>
      <p:pic>
        <p:nvPicPr>
          <p:cNvPr id="46" name="图片 45"/>
          <p:cNvPicPr/>
          <p:nvPr/>
        </p:nvPicPr>
        <p:blipFill rotWithShape="1">
          <a:blip r:embed="rId5"/>
          <a:srcRect l="3074" t="7074" r="3597" b="5466"/>
          <a:stretch/>
        </p:blipFill>
        <p:spPr bwMode="auto">
          <a:xfrm>
            <a:off x="164789" y="483518"/>
            <a:ext cx="2729362" cy="1656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1646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1667284" y="2143127"/>
            <a:ext cx="4752528" cy="857250"/>
          </a:xfrm>
        </p:spPr>
        <p:txBody>
          <a:bodyPr>
            <a:noAutofit/>
          </a:bodyPr>
          <a:lstStyle/>
          <a:p>
            <a:r>
              <a:rPr lang="zh-CN" altLang="en-US" sz="4800" b="1" dirty="0">
                <a:solidFill>
                  <a:schemeClr val="bg1"/>
                </a:solidFill>
                <a:cs typeface="+mn-ea"/>
                <a:sym typeface="+mn-lt"/>
              </a:rPr>
              <a:t>全国空气质量图</a:t>
            </a:r>
            <a:endParaRPr lang="en-US" altLang="zh-CN" sz="4800" b="1" dirty="0">
              <a:solidFill>
                <a:schemeClr val="bg1"/>
              </a:solidFill>
              <a:cs typeface="+mn-ea"/>
              <a:sym typeface="+mn-lt"/>
            </a:endParaRPr>
          </a:p>
        </p:txBody>
      </p:sp>
      <p:sp>
        <p:nvSpPr>
          <p:cNvPr id="8" name="Content Placeholder 2"/>
          <p:cNvSpPr txBox="1">
            <a:spLocks/>
          </p:cNvSpPr>
          <p:nvPr/>
        </p:nvSpPr>
        <p:spPr>
          <a:xfrm>
            <a:off x="1667284" y="2918332"/>
            <a:ext cx="4200860" cy="3364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1200" dirty="0" smtClean="0">
                <a:solidFill>
                  <a:schemeClr val="tx1"/>
                </a:solidFill>
                <a:cs typeface="+mn-ea"/>
                <a:sym typeface="+mn-lt"/>
              </a:rPr>
              <a:t>                    QUAN  </a:t>
            </a:r>
            <a:r>
              <a:rPr lang="en-US" altLang="zh-CN" sz="1200" dirty="0">
                <a:solidFill>
                  <a:schemeClr val="tx1"/>
                </a:solidFill>
                <a:cs typeface="+mn-ea"/>
                <a:sym typeface="+mn-lt"/>
              </a:rPr>
              <a:t>GUO  KONG  QI  ZHI  LIANG  TU </a:t>
            </a:r>
            <a:endParaRPr lang="en-US" altLang="zh-CN" sz="1200" dirty="0">
              <a:solidFill>
                <a:schemeClr val="tx1"/>
              </a:solidFill>
              <a:cs typeface="+mn-ea"/>
              <a:sym typeface="+mn-lt"/>
            </a:endParaRPr>
          </a:p>
        </p:txBody>
      </p:sp>
      <p:grpSp>
        <p:nvGrpSpPr>
          <p:cNvPr id="2" name="组合 1"/>
          <p:cNvGrpSpPr/>
          <p:nvPr/>
        </p:nvGrpSpPr>
        <p:grpSpPr>
          <a:xfrm>
            <a:off x="323528" y="2035186"/>
            <a:ext cx="1800200" cy="1051375"/>
            <a:chOff x="890791" y="1120523"/>
            <a:chExt cx="1675069" cy="883148"/>
          </a:xfrm>
        </p:grpSpPr>
        <p:sp>
          <p:nvSpPr>
            <p:cNvPr id="10" name="Rectangle 20"/>
            <p:cNvSpPr/>
            <p:nvPr/>
          </p:nvSpPr>
          <p:spPr>
            <a:xfrm flipH="1">
              <a:off x="1374486" y="1214560"/>
              <a:ext cx="673865" cy="649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Title 13"/>
            <p:cNvSpPr txBox="1">
              <a:spLocks/>
            </p:cNvSpPr>
            <p:nvPr/>
          </p:nvSpPr>
          <p:spPr>
            <a:xfrm>
              <a:off x="890791" y="1120523"/>
              <a:ext cx="1675069" cy="883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6000" b="1" dirty="0" smtClean="0">
                  <a:solidFill>
                    <a:schemeClr val="bg2"/>
                  </a:solidFill>
                  <a:latin typeface="+mn-lt"/>
                  <a:ea typeface="+mn-ea"/>
                  <a:cs typeface="+mn-ea"/>
                  <a:sym typeface="+mn-lt"/>
                </a:rPr>
                <a:t>3</a:t>
              </a:r>
              <a:endParaRPr lang="en-US" sz="6600" b="1" dirty="0">
                <a:solidFill>
                  <a:schemeClr val="bg2"/>
                </a:solidFill>
                <a:latin typeface="+mn-lt"/>
                <a:ea typeface="+mn-ea"/>
                <a:cs typeface="+mn-ea"/>
                <a:sym typeface="+mn-lt"/>
              </a:endParaRPr>
            </a:p>
          </p:txBody>
        </p:sp>
      </p:grpSp>
      <p:grpSp>
        <p:nvGrpSpPr>
          <p:cNvPr id="25" name="组合 24"/>
          <p:cNvGrpSpPr/>
          <p:nvPr/>
        </p:nvGrpSpPr>
        <p:grpSpPr>
          <a:xfrm>
            <a:off x="6207227" y="7"/>
            <a:ext cx="2799393" cy="3160749"/>
            <a:chOff x="6207227" y="7"/>
            <a:chExt cx="2799393" cy="3160749"/>
          </a:xfrm>
        </p:grpSpPr>
        <p:cxnSp>
          <p:nvCxnSpPr>
            <p:cNvPr id="26" name="直接连接符 25"/>
            <p:cNvCxnSpPr/>
            <p:nvPr/>
          </p:nvCxnSpPr>
          <p:spPr>
            <a:xfrm>
              <a:off x="9006620" y="9094"/>
              <a:ext cx="0" cy="2909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7293851" y="1580382"/>
              <a:ext cx="3160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747226" y="7"/>
              <a:ext cx="0" cy="3075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620226" y="8"/>
              <a:ext cx="0" cy="3003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6912851" y="1580382"/>
              <a:ext cx="3160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366226" y="8"/>
              <a:ext cx="0" cy="2918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239226" y="8"/>
              <a:ext cx="0" cy="2571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112226" y="8"/>
              <a:ext cx="0" cy="2918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a:off x="6404851" y="1580382"/>
              <a:ext cx="3160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58226" y="8"/>
              <a:ext cx="0" cy="3003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731226" y="8"/>
              <a:ext cx="0" cy="2918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4227" y="7"/>
              <a:ext cx="0" cy="2571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5896851" y="1580382"/>
              <a:ext cx="3160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350225" y="7"/>
              <a:ext cx="0" cy="2918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223227" y="7"/>
              <a:ext cx="0" cy="3003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5515851" y="1580382"/>
              <a:ext cx="3160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5400000">
              <a:off x="5388851" y="1580382"/>
              <a:ext cx="3160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42225" y="8"/>
              <a:ext cx="0" cy="271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400000">
              <a:off x="5134851" y="1580382"/>
              <a:ext cx="3160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588227" y="7"/>
              <a:ext cx="0" cy="2918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461225" y="8"/>
              <a:ext cx="0" cy="271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a:off x="4753851" y="1580382"/>
              <a:ext cx="31607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207227" y="7"/>
              <a:ext cx="0" cy="291832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285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a:xfrm rot="5400000">
            <a:off x="2044221" y="1387608"/>
            <a:ext cx="591059" cy="612729"/>
          </a:xfrm>
          <a:custGeom>
            <a:avLst/>
            <a:gdLst>
              <a:gd name="connsiteX0" fmla="*/ 290225 w 931206"/>
              <a:gd name="connsiteY0" fmla="*/ 901701 h 936104"/>
              <a:gd name="connsiteX1" fmla="*/ 640981 w 931206"/>
              <a:gd name="connsiteY1" fmla="*/ 901701 h 936104"/>
              <a:gd name="connsiteX2" fmla="*/ 558503 w 931206"/>
              <a:gd name="connsiteY2" fmla="*/ 926885 h 936104"/>
              <a:gd name="connsiteX3" fmla="*/ 465603 w 931206"/>
              <a:gd name="connsiteY3" fmla="*/ 936104 h 936104"/>
              <a:gd name="connsiteX4" fmla="*/ 372703 w 931206"/>
              <a:gd name="connsiteY4" fmla="*/ 926885 h 936104"/>
              <a:gd name="connsiteX5" fmla="*/ 136811 w 931206"/>
              <a:gd name="connsiteY5" fmla="*/ 800668 h 936104"/>
              <a:gd name="connsiteX6" fmla="*/ 794396 w 931206"/>
              <a:gd name="connsiteY6" fmla="*/ 800668 h 936104"/>
              <a:gd name="connsiteX7" fmla="*/ 792572 w 931206"/>
              <a:gd name="connsiteY7" fmla="*/ 802961 h 936104"/>
              <a:gd name="connsiteX8" fmla="*/ 726923 w 931206"/>
              <a:gd name="connsiteY8" fmla="*/ 855982 h 936104"/>
              <a:gd name="connsiteX9" fmla="*/ 204283 w 931206"/>
              <a:gd name="connsiteY9" fmla="*/ 855982 h 936104"/>
              <a:gd name="connsiteX10" fmla="*/ 138634 w 931206"/>
              <a:gd name="connsiteY10" fmla="*/ 802961 h 936104"/>
              <a:gd name="connsiteX11" fmla="*/ 60948 w 931206"/>
              <a:gd name="connsiteY11" fmla="*/ 699636 h 936104"/>
              <a:gd name="connsiteX12" fmla="*/ 870259 w 931206"/>
              <a:gd name="connsiteY12" fmla="*/ 699636 h 936104"/>
              <a:gd name="connsiteX13" fmla="*/ 865894 w 931206"/>
              <a:gd name="connsiteY13" fmla="*/ 710754 h 936104"/>
              <a:gd name="connsiteX14" fmla="*/ 830750 w 931206"/>
              <a:gd name="connsiteY14" fmla="*/ 754949 h 936104"/>
              <a:gd name="connsiteX15" fmla="*/ 100456 w 931206"/>
              <a:gd name="connsiteY15" fmla="*/ 754949 h 936104"/>
              <a:gd name="connsiteX16" fmla="*/ 65313 w 931206"/>
              <a:gd name="connsiteY16" fmla="*/ 710754 h 936104"/>
              <a:gd name="connsiteX17" fmla="*/ 21282 w 931206"/>
              <a:gd name="connsiteY17" fmla="*/ 598604 h 936104"/>
              <a:gd name="connsiteX18" fmla="*/ 909924 w 931206"/>
              <a:gd name="connsiteY18" fmla="*/ 598604 h 936104"/>
              <a:gd name="connsiteX19" fmla="*/ 888208 w 931206"/>
              <a:gd name="connsiteY19" fmla="*/ 653917 h 936104"/>
              <a:gd name="connsiteX20" fmla="*/ 42998 w 931206"/>
              <a:gd name="connsiteY20" fmla="*/ 653917 h 936104"/>
              <a:gd name="connsiteX21" fmla="*/ 527 w 931206"/>
              <a:gd name="connsiteY21" fmla="*/ 497572 h 936104"/>
              <a:gd name="connsiteX22" fmla="*/ 930679 w 931206"/>
              <a:gd name="connsiteY22" fmla="*/ 497572 h 936104"/>
              <a:gd name="connsiteX23" fmla="*/ 925103 w 931206"/>
              <a:gd name="connsiteY23" fmla="*/ 552885 h 936104"/>
              <a:gd name="connsiteX24" fmla="*/ 6103 w 931206"/>
              <a:gd name="connsiteY24" fmla="*/ 552885 h 936104"/>
              <a:gd name="connsiteX25" fmla="*/ 8363 w 931206"/>
              <a:gd name="connsiteY25" fmla="*/ 396540 h 936104"/>
              <a:gd name="connsiteX26" fmla="*/ 922843 w 931206"/>
              <a:gd name="connsiteY26" fmla="*/ 396540 h 936104"/>
              <a:gd name="connsiteX27" fmla="*/ 931206 w 931206"/>
              <a:gd name="connsiteY27" fmla="*/ 451853 h 936104"/>
              <a:gd name="connsiteX28" fmla="*/ 0 w 931206"/>
              <a:gd name="connsiteY28" fmla="*/ 451853 h 936104"/>
              <a:gd name="connsiteX29" fmla="*/ 34631 w 931206"/>
              <a:gd name="connsiteY29" fmla="*/ 295508 h 936104"/>
              <a:gd name="connsiteX30" fmla="*/ 896575 w 931206"/>
              <a:gd name="connsiteY30" fmla="*/ 295508 h 936104"/>
              <a:gd name="connsiteX31" fmla="*/ 912612 w 931206"/>
              <a:gd name="connsiteY31" fmla="*/ 328868 h 936104"/>
              <a:gd name="connsiteX32" fmla="*/ 915931 w 931206"/>
              <a:gd name="connsiteY32" fmla="*/ 350821 h 936104"/>
              <a:gd name="connsiteX33" fmla="*/ 15275 w 931206"/>
              <a:gd name="connsiteY33" fmla="*/ 350821 h 936104"/>
              <a:gd name="connsiteX34" fmla="*/ 18594 w 931206"/>
              <a:gd name="connsiteY34" fmla="*/ 328868 h 936104"/>
              <a:gd name="connsiteX35" fmla="*/ 87292 w 931206"/>
              <a:gd name="connsiteY35" fmla="*/ 194476 h 936104"/>
              <a:gd name="connsiteX36" fmla="*/ 843914 w 931206"/>
              <a:gd name="connsiteY36" fmla="*/ 194476 h 936104"/>
              <a:gd name="connsiteX37" fmla="*/ 853719 w 931206"/>
              <a:gd name="connsiteY37" fmla="*/ 206360 h 936104"/>
              <a:gd name="connsiteX38" fmla="*/ 874597 w 931206"/>
              <a:gd name="connsiteY38" fmla="*/ 249789 h 936104"/>
              <a:gd name="connsiteX39" fmla="*/ 56609 w 931206"/>
              <a:gd name="connsiteY39" fmla="*/ 249789 h 936104"/>
              <a:gd name="connsiteX40" fmla="*/ 77487 w 931206"/>
              <a:gd name="connsiteY40" fmla="*/ 206360 h 936104"/>
              <a:gd name="connsiteX41" fmla="*/ 187539 w 931206"/>
              <a:gd name="connsiteY41" fmla="*/ 93444 h 936104"/>
              <a:gd name="connsiteX42" fmla="*/ 743667 w 931206"/>
              <a:gd name="connsiteY42" fmla="*/ 93444 h 936104"/>
              <a:gd name="connsiteX43" fmla="*/ 796566 w 931206"/>
              <a:gd name="connsiteY43" fmla="*/ 137089 h 936104"/>
              <a:gd name="connsiteX44" fmla="*/ 806193 w 931206"/>
              <a:gd name="connsiteY44" fmla="*/ 148757 h 936104"/>
              <a:gd name="connsiteX45" fmla="*/ 125014 w 931206"/>
              <a:gd name="connsiteY45" fmla="*/ 148757 h 936104"/>
              <a:gd name="connsiteX46" fmla="*/ 134640 w 931206"/>
              <a:gd name="connsiteY46" fmla="*/ 137089 h 936104"/>
              <a:gd name="connsiteX47" fmla="*/ 465603 w 931206"/>
              <a:gd name="connsiteY47" fmla="*/ 0 h 936104"/>
              <a:gd name="connsiteX48" fmla="*/ 647790 w 931206"/>
              <a:gd name="connsiteY48" fmla="*/ 36782 h 936104"/>
              <a:gd name="connsiteX49" fmla="*/ 667951 w 931206"/>
              <a:gd name="connsiteY49" fmla="*/ 47725 h 936104"/>
              <a:gd name="connsiteX50" fmla="*/ 263255 w 931206"/>
              <a:gd name="connsiteY50" fmla="*/ 47725 h 936104"/>
              <a:gd name="connsiteX51" fmla="*/ 283416 w 931206"/>
              <a:gd name="connsiteY51" fmla="*/ 36782 h 936104"/>
              <a:gd name="connsiteX52" fmla="*/ 465603 w 931206"/>
              <a:gd name="connsiteY52" fmla="*/ 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31206" h="936104">
                <a:moveTo>
                  <a:pt x="290225" y="901701"/>
                </a:moveTo>
                <a:lnTo>
                  <a:pt x="640981" y="901701"/>
                </a:lnTo>
                <a:lnTo>
                  <a:pt x="558503" y="926885"/>
                </a:lnTo>
                <a:cubicBezTo>
                  <a:pt x="528477" y="932931"/>
                  <a:pt x="497410" y="936104"/>
                  <a:pt x="465603" y="936104"/>
                </a:cubicBezTo>
                <a:cubicBezTo>
                  <a:pt x="433796" y="936104"/>
                  <a:pt x="402729" y="932931"/>
                  <a:pt x="372703" y="926885"/>
                </a:cubicBezTo>
                <a:close/>
                <a:moveTo>
                  <a:pt x="136811" y="800668"/>
                </a:moveTo>
                <a:lnTo>
                  <a:pt x="794396" y="800668"/>
                </a:lnTo>
                <a:lnTo>
                  <a:pt x="792572" y="802961"/>
                </a:lnTo>
                <a:lnTo>
                  <a:pt x="726923" y="855982"/>
                </a:lnTo>
                <a:lnTo>
                  <a:pt x="204283" y="855982"/>
                </a:lnTo>
                <a:lnTo>
                  <a:pt x="138634" y="802961"/>
                </a:lnTo>
                <a:close/>
                <a:moveTo>
                  <a:pt x="60948" y="699636"/>
                </a:moveTo>
                <a:lnTo>
                  <a:pt x="870259" y="699636"/>
                </a:lnTo>
                <a:lnTo>
                  <a:pt x="865894" y="710754"/>
                </a:lnTo>
                <a:lnTo>
                  <a:pt x="830750" y="754949"/>
                </a:lnTo>
                <a:lnTo>
                  <a:pt x="100456" y="754949"/>
                </a:lnTo>
                <a:lnTo>
                  <a:pt x="65313" y="710754"/>
                </a:lnTo>
                <a:close/>
                <a:moveTo>
                  <a:pt x="21282" y="598604"/>
                </a:moveTo>
                <a:lnTo>
                  <a:pt x="909924" y="598604"/>
                </a:lnTo>
                <a:lnTo>
                  <a:pt x="888208" y="653917"/>
                </a:lnTo>
                <a:lnTo>
                  <a:pt x="42998" y="653917"/>
                </a:lnTo>
                <a:close/>
                <a:moveTo>
                  <a:pt x="527" y="497572"/>
                </a:moveTo>
                <a:lnTo>
                  <a:pt x="930679" y="497572"/>
                </a:lnTo>
                <a:lnTo>
                  <a:pt x="925103" y="552885"/>
                </a:lnTo>
                <a:lnTo>
                  <a:pt x="6103" y="552885"/>
                </a:lnTo>
                <a:close/>
                <a:moveTo>
                  <a:pt x="8363" y="396540"/>
                </a:moveTo>
                <a:lnTo>
                  <a:pt x="922843" y="396540"/>
                </a:lnTo>
                <a:lnTo>
                  <a:pt x="931206" y="451853"/>
                </a:lnTo>
                <a:lnTo>
                  <a:pt x="0" y="451853"/>
                </a:lnTo>
                <a:close/>
                <a:moveTo>
                  <a:pt x="34631" y="295508"/>
                </a:moveTo>
                <a:lnTo>
                  <a:pt x="896575" y="295508"/>
                </a:lnTo>
                <a:lnTo>
                  <a:pt x="912612" y="328868"/>
                </a:lnTo>
                <a:lnTo>
                  <a:pt x="915931" y="350821"/>
                </a:lnTo>
                <a:lnTo>
                  <a:pt x="15275" y="350821"/>
                </a:lnTo>
                <a:lnTo>
                  <a:pt x="18594" y="328868"/>
                </a:lnTo>
                <a:close/>
                <a:moveTo>
                  <a:pt x="87292" y="194476"/>
                </a:moveTo>
                <a:lnTo>
                  <a:pt x="843914" y="194476"/>
                </a:lnTo>
                <a:lnTo>
                  <a:pt x="853719" y="206360"/>
                </a:lnTo>
                <a:lnTo>
                  <a:pt x="874597" y="249789"/>
                </a:lnTo>
                <a:lnTo>
                  <a:pt x="56609" y="249789"/>
                </a:lnTo>
                <a:lnTo>
                  <a:pt x="77487" y="206360"/>
                </a:lnTo>
                <a:close/>
                <a:moveTo>
                  <a:pt x="187539" y="93444"/>
                </a:moveTo>
                <a:lnTo>
                  <a:pt x="743667" y="93444"/>
                </a:lnTo>
                <a:lnTo>
                  <a:pt x="796566" y="137089"/>
                </a:lnTo>
                <a:lnTo>
                  <a:pt x="806193" y="148757"/>
                </a:lnTo>
                <a:lnTo>
                  <a:pt x="125014" y="148757"/>
                </a:lnTo>
                <a:lnTo>
                  <a:pt x="134640" y="137089"/>
                </a:lnTo>
                <a:close/>
                <a:moveTo>
                  <a:pt x="465603" y="0"/>
                </a:moveTo>
                <a:cubicBezTo>
                  <a:pt x="530228" y="0"/>
                  <a:pt x="591793" y="13097"/>
                  <a:pt x="647790" y="36782"/>
                </a:cubicBezTo>
                <a:lnTo>
                  <a:pt x="667951" y="47725"/>
                </a:lnTo>
                <a:lnTo>
                  <a:pt x="263255" y="47725"/>
                </a:lnTo>
                <a:lnTo>
                  <a:pt x="283416" y="36782"/>
                </a:lnTo>
                <a:cubicBezTo>
                  <a:pt x="339413" y="13097"/>
                  <a:pt x="400979" y="0"/>
                  <a:pt x="4656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1" name="Group 48"/>
          <p:cNvGrpSpPr/>
          <p:nvPr/>
        </p:nvGrpSpPr>
        <p:grpSpPr>
          <a:xfrm>
            <a:off x="4973881" y="1308792"/>
            <a:ext cx="587140" cy="587140"/>
            <a:chOff x="5607375" y="3562825"/>
            <a:chExt cx="587140" cy="587140"/>
          </a:xfrm>
        </p:grpSpPr>
        <p:sp>
          <p:nvSpPr>
            <p:cNvPr id="33" name="Freeform 23"/>
            <p:cNvSpPr>
              <a:spLocks noEditPoints="1"/>
            </p:cNvSpPr>
            <p:nvPr/>
          </p:nvSpPr>
          <p:spPr bwMode="auto">
            <a:xfrm>
              <a:off x="5607375" y="3562825"/>
              <a:ext cx="587140" cy="587140"/>
            </a:xfrm>
            <a:prstGeom prst="wedgeEllipseCallou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36" name="Group 49"/>
          <p:cNvGrpSpPr/>
          <p:nvPr/>
        </p:nvGrpSpPr>
        <p:grpSpPr>
          <a:xfrm>
            <a:off x="7046328" y="1308792"/>
            <a:ext cx="587140" cy="1245749"/>
            <a:chOff x="6522503" y="2731915"/>
            <a:chExt cx="587140" cy="1245749"/>
          </a:xfrm>
        </p:grpSpPr>
        <p:sp>
          <p:nvSpPr>
            <p:cNvPr id="38" name="Freeform 23"/>
            <p:cNvSpPr>
              <a:spLocks noEditPoints="1"/>
            </p:cNvSpPr>
            <p:nvPr/>
          </p:nvSpPr>
          <p:spPr bwMode="auto">
            <a:xfrm>
              <a:off x="6522503" y="2731915"/>
              <a:ext cx="587140" cy="587140"/>
            </a:xfrm>
            <a:prstGeom prst="wedgeEllipseCallou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9"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47" name="Content Placeholder 2"/>
          <p:cNvSpPr txBox="1">
            <a:spLocks/>
          </p:cNvSpPr>
          <p:nvPr/>
        </p:nvSpPr>
        <p:spPr>
          <a:xfrm>
            <a:off x="1619672" y="2086992"/>
            <a:ext cx="1717462" cy="1523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zh-CN" altLang="zh-CN" dirty="0">
                <a:solidFill>
                  <a:schemeClr val="tx1"/>
                </a:solidFill>
              </a:rPr>
              <a:t>定义所有城市的经纬度坐标数据，将鼠标放在图上显示的地名可以查看所指城市的污染程度在全国的排名以及该城市的经纬度坐标；</a:t>
            </a:r>
          </a:p>
        </p:txBody>
      </p:sp>
      <p:sp>
        <p:nvSpPr>
          <p:cNvPr id="50" name="矩形 49"/>
          <p:cNvSpPr/>
          <p:nvPr/>
        </p:nvSpPr>
        <p:spPr>
          <a:xfrm>
            <a:off x="-11001" y="1"/>
            <a:ext cx="217092" cy="5143499"/>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51" name="矩形 50"/>
          <p:cNvSpPr/>
          <p:nvPr/>
        </p:nvSpPr>
        <p:spPr>
          <a:xfrm>
            <a:off x="289704" y="-5908"/>
            <a:ext cx="73076" cy="5143499"/>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24" name="矩形 23"/>
          <p:cNvSpPr/>
          <p:nvPr/>
        </p:nvSpPr>
        <p:spPr>
          <a:xfrm>
            <a:off x="3851920" y="1773137"/>
            <a:ext cx="73076" cy="2052000"/>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cxnSp>
        <p:nvCxnSpPr>
          <p:cNvPr id="26" name="直接连接符 25"/>
          <p:cNvCxnSpPr/>
          <p:nvPr/>
        </p:nvCxnSpPr>
        <p:spPr>
          <a:xfrm>
            <a:off x="6372200" y="2059253"/>
            <a:ext cx="0" cy="144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440992" y="1895932"/>
            <a:ext cx="1080120" cy="1766642"/>
            <a:chOff x="8460432" y="2439854"/>
            <a:chExt cx="1424452" cy="1144136"/>
          </a:xfrm>
        </p:grpSpPr>
        <p:cxnSp>
          <p:nvCxnSpPr>
            <p:cNvPr id="71" name="直接连接符 70"/>
            <p:cNvCxnSpPr/>
            <p:nvPr/>
          </p:nvCxnSpPr>
          <p:spPr>
            <a:xfrm>
              <a:off x="9884884" y="2721152"/>
              <a:ext cx="0" cy="581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775310" y="2659847"/>
              <a:ext cx="0" cy="704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665738" y="2638352"/>
              <a:ext cx="0" cy="747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9556165" y="2574019"/>
              <a:ext cx="0" cy="875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9446591" y="2515006"/>
              <a:ext cx="0" cy="993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9337018" y="2439854"/>
              <a:ext cx="0" cy="114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9227445" y="2500453"/>
              <a:ext cx="0" cy="1022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9117872" y="2515006"/>
              <a:ext cx="0" cy="993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9008300" y="2574020"/>
              <a:ext cx="0" cy="875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898725" y="2473728"/>
              <a:ext cx="0" cy="1076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8789151" y="2515006"/>
              <a:ext cx="0" cy="993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8679580" y="2549498"/>
              <a:ext cx="0" cy="924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8570005" y="2623065"/>
              <a:ext cx="0" cy="777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8460432" y="2733206"/>
              <a:ext cx="0" cy="5574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4334663" y="2058575"/>
            <a:ext cx="1822031" cy="1384995"/>
          </a:xfrm>
          <a:prstGeom prst="rect">
            <a:avLst/>
          </a:prstGeom>
        </p:spPr>
        <p:txBody>
          <a:bodyPr wrap="square">
            <a:spAutoFit/>
          </a:bodyPr>
          <a:lstStyle/>
          <a:p>
            <a:r>
              <a:rPr lang="zh-CN" altLang="zh-CN" sz="1400" dirty="0"/>
              <a:t>加载底图：高德地图、高德影像、</a:t>
            </a:r>
            <a:r>
              <a:rPr lang="en-US" altLang="zh-CN" sz="1400" dirty="0" err="1"/>
              <a:t>GeoQ</a:t>
            </a:r>
            <a:r>
              <a:rPr lang="zh-CN" altLang="zh-CN" sz="1400" dirty="0"/>
              <a:t>灰色底图，实现最基本的功能：放大、缩小、移动、切换底图等；</a:t>
            </a:r>
          </a:p>
        </p:txBody>
      </p:sp>
      <p:sp>
        <p:nvSpPr>
          <p:cNvPr id="3" name="矩形 2"/>
          <p:cNvSpPr/>
          <p:nvPr/>
        </p:nvSpPr>
        <p:spPr>
          <a:xfrm>
            <a:off x="6564052" y="2140616"/>
            <a:ext cx="1837332" cy="2031325"/>
          </a:xfrm>
          <a:prstGeom prst="rect">
            <a:avLst/>
          </a:prstGeom>
        </p:spPr>
        <p:txBody>
          <a:bodyPr wrap="square">
            <a:spAutoFit/>
          </a:bodyPr>
          <a:lstStyle/>
          <a:p>
            <a:r>
              <a:rPr lang="zh-CN" altLang="zh-CN" sz="1400" dirty="0"/>
              <a:t>定义</a:t>
            </a:r>
            <a:r>
              <a:rPr lang="zh-CN" altLang="zh-CN" sz="1400" dirty="0"/>
              <a:t>所有城市的名称、以及空气质量（</a:t>
            </a:r>
            <a:r>
              <a:rPr lang="en-US" altLang="zh-CN" sz="1400" dirty="0"/>
              <a:t>PM2.5</a:t>
            </a:r>
            <a:r>
              <a:rPr lang="zh-CN" altLang="zh-CN" sz="1400" dirty="0"/>
              <a:t>）的良好情况，在图上用高亮的圆圈表示，并且用不同的圆圈大小代表受污染成都的不同情况，圆圈越大，表示受污染程度越严重；</a:t>
            </a:r>
          </a:p>
        </p:txBody>
      </p:sp>
    </p:spTree>
    <p:extLst>
      <p:ext uri="{BB962C8B-B14F-4D97-AF65-F5344CB8AC3E}">
        <p14:creationId xmlns:p14="http://schemas.microsoft.com/office/powerpoint/2010/main" val="50333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通用01_C1">
      <a:dk1>
        <a:srgbClr val="778B8C"/>
      </a:dk1>
      <a:lt1>
        <a:srgbClr val="000000"/>
      </a:lt1>
      <a:dk2>
        <a:srgbClr val="000000"/>
      </a:dk2>
      <a:lt2>
        <a:srgbClr val="F9F9F9"/>
      </a:lt2>
      <a:accent1>
        <a:srgbClr val="A9D400"/>
      </a:accent1>
      <a:accent2>
        <a:srgbClr val="273532"/>
      </a:accent2>
      <a:accent3>
        <a:srgbClr val="42565D"/>
      </a:accent3>
      <a:accent4>
        <a:srgbClr val="7B8E94"/>
      </a:accent4>
      <a:accent5>
        <a:srgbClr val="A0B1B6"/>
      </a:accent5>
      <a:accent6>
        <a:srgbClr val="D5DFE1"/>
      </a:accent6>
      <a:hlink>
        <a:srgbClr val="0563C1"/>
      </a:hlink>
      <a:folHlink>
        <a:srgbClr val="954F72"/>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Words>
  <Application>Microsoft Office PowerPoint</Application>
  <PresentationFormat>全屏显示(16:9)</PresentationFormat>
  <Paragraphs>48</Paragraphs>
  <Slides>12</Slides>
  <Notes>3</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Theme</vt:lpstr>
      <vt:lpstr>PowerPoint 演示文稿</vt:lpstr>
      <vt:lpstr>PowerPoint 演示文稿</vt:lpstr>
      <vt:lpstr>基本操作</vt:lpstr>
      <vt:lpstr>PowerPoint 演示文稿</vt:lpstr>
      <vt:lpstr>航班路线模拟图</vt:lpstr>
      <vt:lpstr>PowerPoint 演示文稿</vt:lpstr>
      <vt:lpstr>PowerPoint 演示文稿</vt:lpstr>
      <vt:lpstr>全国空气质量图</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2015-10-08T06:58:35Z</dcterms:created>
  <dcterms:modified xsi:type="dcterms:W3CDTF">2018-07-13T01:40:47Z</dcterms:modified>
  <cp:category/>
</cp:coreProperties>
</file>