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6" r:id="rId5"/>
    <p:sldId id="260" r:id="rId6"/>
    <p:sldId id="288" r:id="rId7"/>
    <p:sldId id="261" r:id="rId8"/>
    <p:sldId id="292" r:id="rId9"/>
    <p:sldId id="290" r:id="rId10"/>
    <p:sldId id="293" r:id="rId11"/>
    <p:sldId id="294" r:id="rId12"/>
    <p:sldId id="262" r:id="rId13"/>
    <p:sldId id="278" r:id="rId14"/>
    <p:sldId id="295" r:id="rId15"/>
    <p:sldId id="296" r:id="rId16"/>
    <p:sldId id="286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AFAF"/>
    <a:srgbClr val="66768A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>
        <p:scale>
          <a:sx n="70" d="100"/>
          <a:sy n="70" d="100"/>
        </p:scale>
        <p:origin x="-129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45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54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9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-73026"/>
            <a:ext cx="12294235" cy="7033223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3804285" y="1167765"/>
            <a:ext cx="2961640" cy="2950845"/>
          </a:xfrm>
          <a:prstGeom prst="diamond">
            <a:avLst/>
          </a:prstGeom>
          <a:gradFill>
            <a:gsLst>
              <a:gs pos="0">
                <a:srgbClr val="66768A"/>
              </a:gs>
              <a:gs pos="100000">
                <a:srgbClr val="97AFAF">
                  <a:alpha val="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5736590" y="1167765"/>
            <a:ext cx="2961640" cy="2950845"/>
          </a:xfrm>
          <a:prstGeom prst="diamond">
            <a:avLst/>
          </a:prstGeom>
          <a:noFill/>
          <a:ln>
            <a:solidFill>
              <a:srgbClr val="66768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13910" y="1982470"/>
            <a:ext cx="33286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秋</a:t>
            </a:r>
            <a:r>
              <a:rPr lang="zh-CN" altLang="en-US" sz="8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8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意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-18415" y="-73025"/>
            <a:ext cx="4826635" cy="4189095"/>
          </a:xfrm>
          <a:prstGeom prst="line">
            <a:avLst/>
          </a:prstGeom>
          <a:ln w="60325">
            <a:solidFill>
              <a:srgbClr val="6676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7524750" y="2553970"/>
            <a:ext cx="4826635" cy="4189095"/>
          </a:xfrm>
          <a:prstGeom prst="line">
            <a:avLst/>
          </a:prstGeom>
          <a:ln w="60325">
            <a:solidFill>
              <a:srgbClr val="66768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3041504" y="4118901"/>
            <a:ext cx="6188557" cy="4616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 共享单车管理系统</a:t>
            </a:r>
            <a:endParaRPr lang="en-US" altLang="zh-CN" sz="2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341715" y="4110516"/>
            <a:ext cx="6109291" cy="0"/>
          </a:xfrm>
          <a:prstGeom prst="line">
            <a:avLst/>
          </a:prstGeom>
          <a:ln w="6350">
            <a:solidFill>
              <a:srgbClr val="AA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直接连接符 568"/>
          <p:cNvCxnSpPr/>
          <p:nvPr/>
        </p:nvCxnSpPr>
        <p:spPr>
          <a:xfrm>
            <a:off x="3073471" y="4580566"/>
            <a:ext cx="6109291" cy="0"/>
          </a:xfrm>
          <a:prstGeom prst="line">
            <a:avLst/>
          </a:prstGeom>
          <a:ln w="6350">
            <a:solidFill>
              <a:srgbClr val="AA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26255" y="4685665"/>
            <a:ext cx="41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 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：第六小组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581082" y="339867"/>
            <a:ext cx="465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界面展示</a:t>
            </a:r>
          </a:p>
        </p:txBody>
      </p: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19622" y="3057311"/>
            <a:ext cx="4207254" cy="2833546"/>
            <a:chOff x="1567491" y="2848860"/>
            <a:chExt cx="4507508" cy="2713110"/>
          </a:xfrm>
        </p:grpSpPr>
        <p:sp>
          <p:nvSpPr>
            <p:cNvPr id="10" name="圆角矩形 25"/>
            <p:cNvSpPr/>
            <p:nvPr/>
          </p:nvSpPr>
          <p:spPr>
            <a:xfrm>
              <a:off x="1567491" y="2848860"/>
              <a:ext cx="4507508" cy="492758"/>
            </a:xfrm>
            <a:prstGeom prst="roundRect">
              <a:avLst>
                <a:gd name="adj" fmla="val 2063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1567491" y="3594266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rgbClr val="6676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2" name="圆角矩形 28"/>
            <p:cNvSpPr/>
            <p:nvPr/>
          </p:nvSpPr>
          <p:spPr>
            <a:xfrm>
              <a:off x="1567491" y="4333980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8" name="圆角矩形 29"/>
            <p:cNvSpPr/>
            <p:nvPr/>
          </p:nvSpPr>
          <p:spPr>
            <a:xfrm>
              <a:off x="1567491" y="5069212"/>
              <a:ext cx="4507508" cy="492758"/>
            </a:xfrm>
            <a:prstGeom prst="roundRect">
              <a:avLst>
                <a:gd name="adj" fmla="val 26820"/>
              </a:avLst>
            </a:prstGeom>
            <a:solidFill>
              <a:srgbClr val="6676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1757058" y="2926311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建筑物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31"/>
            <p:cNvSpPr txBox="1"/>
            <p:nvPr/>
          </p:nvSpPr>
          <p:spPr>
            <a:xfrm>
              <a:off x="1757058" y="3691813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车辆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32"/>
            <p:cNvSpPr txBox="1"/>
            <p:nvPr/>
          </p:nvSpPr>
          <p:spPr>
            <a:xfrm>
              <a:off x="1757058" y="4450877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空间查询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1757058" y="5171851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制作</a:t>
              </a:r>
              <a:r>
                <a:rPr lang="zh-CN" altLang="en-US" sz="1600" dirty="0">
                  <a:solidFill>
                    <a:schemeClr val="bg1"/>
                  </a:solidFill>
                </a:rPr>
                <a:t>路径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1"/>
          <p:cNvSpPr txBox="1"/>
          <p:nvPr/>
        </p:nvSpPr>
        <p:spPr>
          <a:xfrm>
            <a:off x="1742429" y="1547492"/>
            <a:ext cx="296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功能介绍</a:t>
            </a:r>
            <a:endParaRPr lang="en-US" altLang="zh-CN" sz="3600" b="1" dirty="0">
              <a:solidFill>
                <a:schemeClr val="tx2">
                  <a:lumMod val="75000"/>
                  <a:alpha val="82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地图查询</a:t>
            </a:r>
            <a:endParaRPr lang="en-US" altLang="zh-CN" sz="2400" b="1" dirty="0">
              <a:solidFill>
                <a:schemeClr val="tx2">
                  <a:lumMod val="75000"/>
                  <a:alpha val="82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55" y="3243944"/>
            <a:ext cx="2599564" cy="136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91" y="3345906"/>
            <a:ext cx="5497887" cy="120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44" y="3395794"/>
            <a:ext cx="2286185" cy="121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55" y="3359187"/>
            <a:ext cx="2660923" cy="125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98" y="2886354"/>
            <a:ext cx="6134552" cy="332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44" y="2898447"/>
            <a:ext cx="6112259" cy="331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98" y="2859844"/>
            <a:ext cx="6101112" cy="3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98" y="2907516"/>
            <a:ext cx="6078819" cy="329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581082" y="339867"/>
            <a:ext cx="465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界面展示</a:t>
            </a:r>
          </a:p>
        </p:txBody>
      </p: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19622" y="3057311"/>
            <a:ext cx="4207254" cy="2833546"/>
            <a:chOff x="1567491" y="2848860"/>
            <a:chExt cx="4507508" cy="2713110"/>
          </a:xfrm>
        </p:grpSpPr>
        <p:sp>
          <p:nvSpPr>
            <p:cNvPr id="10" name="圆角矩形 25"/>
            <p:cNvSpPr/>
            <p:nvPr/>
          </p:nvSpPr>
          <p:spPr>
            <a:xfrm>
              <a:off x="1567491" y="2848860"/>
              <a:ext cx="4507508" cy="492758"/>
            </a:xfrm>
            <a:prstGeom prst="roundRect">
              <a:avLst>
                <a:gd name="adj" fmla="val 2063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1567491" y="3594266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rgbClr val="6676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2" name="圆角矩形 28"/>
            <p:cNvSpPr/>
            <p:nvPr/>
          </p:nvSpPr>
          <p:spPr>
            <a:xfrm>
              <a:off x="1567491" y="4333980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8" name="圆角矩形 29"/>
            <p:cNvSpPr/>
            <p:nvPr/>
          </p:nvSpPr>
          <p:spPr>
            <a:xfrm>
              <a:off x="1567491" y="5069212"/>
              <a:ext cx="4507508" cy="492758"/>
            </a:xfrm>
            <a:prstGeom prst="roundRect">
              <a:avLst>
                <a:gd name="adj" fmla="val 26820"/>
              </a:avLst>
            </a:prstGeom>
            <a:solidFill>
              <a:srgbClr val="6676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1757058" y="2926311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借</a:t>
              </a:r>
              <a:r>
                <a:rPr lang="zh-CN" altLang="en-US" sz="1600" dirty="0" smtClean="0">
                  <a:solidFill>
                    <a:schemeClr val="bg1"/>
                  </a:solidFill>
                </a:rPr>
                <a:t>车热力图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31"/>
            <p:cNvSpPr txBox="1"/>
            <p:nvPr/>
          </p:nvSpPr>
          <p:spPr>
            <a:xfrm>
              <a:off x="1757058" y="3691813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停靠热力图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32"/>
            <p:cNvSpPr txBox="1"/>
            <p:nvPr/>
          </p:nvSpPr>
          <p:spPr>
            <a:xfrm>
              <a:off x="1757058" y="4450877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车辆分布图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1757058" y="5171851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报修车辆分布图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1"/>
          <p:cNvSpPr txBox="1"/>
          <p:nvPr/>
        </p:nvSpPr>
        <p:spPr>
          <a:xfrm>
            <a:off x="1742429" y="1547492"/>
            <a:ext cx="296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功能</a:t>
            </a:r>
            <a:r>
              <a:rPr lang="zh-CN" altLang="en-US" sz="36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介绍</a:t>
            </a:r>
            <a:endParaRPr lang="en-US" altLang="zh-CN" sz="3600" b="1" dirty="0" smtClean="0">
              <a:solidFill>
                <a:schemeClr val="tx2">
                  <a:lumMod val="75000"/>
                  <a:alpha val="82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功能应用</a:t>
            </a:r>
            <a:endParaRPr lang="en-US" altLang="zh-CN" sz="2400" b="1" dirty="0">
              <a:solidFill>
                <a:schemeClr val="tx2">
                  <a:lumMod val="75000"/>
                  <a:alpha val="82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69" y="1827136"/>
            <a:ext cx="4155939" cy="47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85" y="1657257"/>
            <a:ext cx="4506172" cy="510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57" y="1695764"/>
            <a:ext cx="4392857" cy="502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43" y="1827135"/>
            <a:ext cx="4542071" cy="489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-73026"/>
            <a:ext cx="12294235" cy="7033383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7524750" y="2553970"/>
            <a:ext cx="4826635" cy="4189095"/>
          </a:xfrm>
          <a:prstGeom prst="line">
            <a:avLst/>
          </a:prstGeom>
          <a:ln w="60325">
            <a:solidFill>
              <a:srgbClr val="66768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-18415" y="-73025"/>
            <a:ext cx="4826635" cy="4189095"/>
          </a:xfrm>
          <a:prstGeom prst="line">
            <a:avLst/>
          </a:prstGeom>
          <a:ln w="60325">
            <a:solidFill>
              <a:srgbClr val="6676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44110" y="3067050"/>
            <a:ext cx="3442335" cy="72390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40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小组</a:t>
            </a:r>
            <a:r>
              <a:rPr lang="zh-CN" altLang="en-US" sz="40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工作心得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61790" y="3115310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04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347085"/>
            <a:ext cx="828040" cy="49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658553" y="367463"/>
            <a:ext cx="465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小组工作心得</a:t>
            </a:r>
          </a:p>
        </p:txBody>
      </p: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1948814"/>
            <a:ext cx="12191365" cy="3868889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16716"/>
          <a:stretch>
            <a:fillRect/>
          </a:stretch>
        </p:blipFill>
        <p:spPr>
          <a:xfrm>
            <a:off x="359411" y="2884805"/>
            <a:ext cx="4403976" cy="29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6898640" y="2415540"/>
            <a:ext cx="2943860" cy="2768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3387" y="1936095"/>
            <a:ext cx="74279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 </a:t>
            </a:r>
            <a:r>
              <a:rPr lang="zh-CN" altLang="en-US" sz="2000" dirty="0" smtClean="0">
                <a:solidFill>
                  <a:schemeClr val="bg1"/>
                </a:solidFill>
              </a:rPr>
              <a:t>这两周的实习中，给了我们一次完整的设计开发体验。在这期间期间我们受益</a:t>
            </a:r>
            <a:r>
              <a:rPr lang="zh-CN" altLang="en-US" sz="2000" dirty="0">
                <a:solidFill>
                  <a:schemeClr val="bg1"/>
                </a:solidFill>
              </a:rPr>
              <a:t>良多。首先，我们感受到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作为处理地理空间数据的计算机系统，其作用于地理实体时强大功能以及其魅力。我们切实的体会到通过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二次开发与编程技术，结合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空间数据管理、特别是地理空间分析，我们可以得到普通方法难以得到的结果，这也对相关部门的决策起到了至关重要的作用。这是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的精彩所在</a:t>
            </a:r>
            <a:r>
              <a:rPr lang="zh-CN" altLang="en-US" sz="2000" dirty="0" smtClean="0">
                <a:solidFill>
                  <a:schemeClr val="bg1"/>
                </a:solidFill>
              </a:rPr>
              <a:t>！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           我们</a:t>
            </a:r>
            <a:r>
              <a:rPr lang="zh-CN" altLang="en-US" sz="2000" dirty="0">
                <a:solidFill>
                  <a:schemeClr val="bg1"/>
                </a:solidFill>
              </a:rPr>
              <a:t>懂得了应用型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软件和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专业软件的区别，以及在开发过程中的应该注意的问题。我们得出结论，例如我们开发应用型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软件区别于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专业软件，要面向无</a:t>
            </a:r>
            <a:r>
              <a:rPr lang="en-US" altLang="zh-CN" sz="2000" dirty="0">
                <a:solidFill>
                  <a:schemeClr val="bg1"/>
                </a:solidFill>
              </a:rPr>
              <a:t>GIS</a:t>
            </a:r>
            <a:r>
              <a:rPr lang="zh-CN" altLang="en-US" sz="2000" dirty="0">
                <a:solidFill>
                  <a:schemeClr val="bg1"/>
                </a:solidFill>
              </a:rPr>
              <a:t>专业基础的用户，需要更加人性化甚至傻瓜化的界面，不需要像 </a:t>
            </a:r>
            <a:r>
              <a:rPr lang="en-US" altLang="zh-CN" sz="2000" dirty="0" err="1">
                <a:solidFill>
                  <a:schemeClr val="bg1"/>
                </a:solidFill>
              </a:rPr>
              <a:t>ArcMap</a:t>
            </a:r>
            <a:r>
              <a:rPr lang="zh-CN" altLang="en-US" sz="2000" dirty="0">
                <a:solidFill>
                  <a:schemeClr val="bg1"/>
                </a:solidFill>
              </a:rPr>
              <a:t>软件这样实现繁杂的功能。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590" y="-112396"/>
            <a:ext cx="12478976" cy="702292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7524750" y="2553970"/>
            <a:ext cx="4826635" cy="4189095"/>
          </a:xfrm>
          <a:prstGeom prst="line">
            <a:avLst/>
          </a:prstGeom>
          <a:ln w="60325">
            <a:solidFill>
              <a:srgbClr val="66768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-18415" y="-73025"/>
            <a:ext cx="4826635" cy="4189095"/>
          </a:xfrm>
          <a:prstGeom prst="line">
            <a:avLst/>
          </a:prstGeom>
          <a:ln w="60325">
            <a:solidFill>
              <a:srgbClr val="6676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44110" y="3067050"/>
            <a:ext cx="3442335" cy="72390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+mn-ea"/>
              </a:rPr>
              <a:t>致谢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61790" y="3115310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05</a:t>
            </a:r>
            <a:endParaRPr lang="en-US" altLang="zh-CN" sz="36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Impact" panose="020B0806030902050204" charset="0"/>
              <a:ea typeface="方正舒体" panose="02010601030101010101" pitchFamily="2" charset="-122"/>
              <a:sym typeface="+mn-ea"/>
            </a:endParaRP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347085"/>
            <a:ext cx="828040" cy="4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026"/>
            <a:ext cx="12192000" cy="7022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81584" y="339867"/>
            <a:ext cx="4652645" cy="737208"/>
            <a:chOff x="5517" y="165"/>
            <a:chExt cx="3506" cy="561"/>
          </a:xfrm>
        </p:grpSpPr>
        <p:sp>
          <p:nvSpPr>
            <p:cNvPr id="48" name="TextBox 47"/>
            <p:cNvSpPr txBox="1"/>
            <p:nvPr/>
          </p:nvSpPr>
          <p:spPr>
            <a:xfrm>
              <a:off x="5517" y="165"/>
              <a:ext cx="3506" cy="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2">
                      <a:lumMod val="75000"/>
                      <a:alpha val="82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致谢</a:t>
              </a:r>
              <a:endParaRPr lang="zh-CN" altLang="en-US" sz="32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5825" y="515"/>
              <a:ext cx="30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0" y="1724550"/>
            <a:ext cx="12192000" cy="3267927"/>
          </a:xfrm>
          <a:prstGeom prst="rect">
            <a:avLst/>
          </a:prstGeom>
          <a:solidFill>
            <a:srgbClr val="3A4657">
              <a:alpha val="4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39" y="1883934"/>
            <a:ext cx="117903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    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r>
              <a:rPr lang="zh-CN" altLang="en-US" sz="2400" dirty="0" smtClean="0">
                <a:solidFill>
                  <a:schemeClr val="bg1"/>
                </a:solidFill>
              </a:rPr>
              <a:t>在这两周之中，我们小组得到</a:t>
            </a:r>
            <a:r>
              <a:rPr lang="zh-CN" altLang="en-US" sz="2400" dirty="0">
                <a:solidFill>
                  <a:schemeClr val="bg1"/>
                </a:solidFill>
              </a:rPr>
              <a:t>了陈建老师以及一些同学的热情帮助，没有他们的这些帮助，我们也无法顺利的完成这次系统设计课程，在此我们小组对他们表示由衷的感谢，谢谢你们！</a:t>
            </a:r>
            <a:r>
              <a:rPr lang="zh-CN" altLang="en-US" sz="2400" dirty="0" smtClean="0">
                <a:solidFill>
                  <a:schemeClr val="bg1"/>
                </a:solidFill>
              </a:rPr>
              <a:t>同时，</a:t>
            </a:r>
            <a:r>
              <a:rPr lang="zh-CN" altLang="en-US" sz="2400" dirty="0">
                <a:solidFill>
                  <a:schemeClr val="bg1"/>
                </a:solidFill>
              </a:rPr>
              <a:t>我们体会到团队协作的重要性。工作从来都不是个人独立完成的事情，需要小组每个成员的配合。在工作量巨大软件设计，如何在短时间内通过小组成员的协调与分工完成软件的功能，这是我们十分</a:t>
            </a:r>
            <a:r>
              <a:rPr lang="zh-CN" altLang="en-US" sz="2400" dirty="0" smtClean="0">
                <a:solidFill>
                  <a:schemeClr val="bg1"/>
                </a:solidFill>
              </a:rPr>
              <a:t>重要的，因此我们也要感谢小组的每一位成员，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Best Wish!</a:t>
            </a:r>
            <a:endParaRPr lang="zh-CN" alt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9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-73025"/>
            <a:ext cx="12294235" cy="7133044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3804285" y="1167765"/>
            <a:ext cx="2961640" cy="2950845"/>
          </a:xfrm>
          <a:prstGeom prst="diamond">
            <a:avLst/>
          </a:prstGeom>
          <a:gradFill>
            <a:gsLst>
              <a:gs pos="0">
                <a:srgbClr val="66768A"/>
              </a:gs>
              <a:gs pos="100000">
                <a:srgbClr val="97AFAF">
                  <a:alpha val="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5736590" y="1167765"/>
            <a:ext cx="2961640" cy="2950845"/>
          </a:xfrm>
          <a:prstGeom prst="diamond">
            <a:avLst/>
          </a:prstGeom>
          <a:noFill/>
          <a:ln>
            <a:solidFill>
              <a:srgbClr val="66768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70680" y="1982470"/>
            <a:ext cx="413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    </a:t>
            </a:r>
            <a:r>
              <a:rPr lang="zh-CN" altLang="en-US" sz="8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-18415" y="-73025"/>
            <a:ext cx="4826635" cy="4189095"/>
          </a:xfrm>
          <a:prstGeom prst="line">
            <a:avLst/>
          </a:prstGeom>
          <a:ln w="60325">
            <a:solidFill>
              <a:srgbClr val="6676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7524750" y="2553970"/>
            <a:ext cx="4826635" cy="4189095"/>
          </a:xfrm>
          <a:prstGeom prst="line">
            <a:avLst/>
          </a:prstGeom>
          <a:ln w="60325">
            <a:solidFill>
              <a:srgbClr val="66768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3041504" y="4046335"/>
            <a:ext cx="6109291" cy="3385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感谢各位的倾听与指导</a:t>
            </a:r>
            <a:endParaRPr lang="en-US" altLang="zh-CN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357734" y="3913639"/>
            <a:ext cx="6109291" cy="0"/>
          </a:xfrm>
          <a:prstGeom prst="line">
            <a:avLst/>
          </a:prstGeom>
          <a:ln w="6350">
            <a:solidFill>
              <a:srgbClr val="AA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直接连接符 568"/>
          <p:cNvCxnSpPr/>
          <p:nvPr/>
        </p:nvCxnSpPr>
        <p:spPr>
          <a:xfrm>
            <a:off x="3041504" y="4384889"/>
            <a:ext cx="6109291" cy="0"/>
          </a:xfrm>
          <a:prstGeom prst="line">
            <a:avLst/>
          </a:prstGeom>
          <a:ln w="6350">
            <a:solidFill>
              <a:srgbClr val="AA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26255" y="4685665"/>
            <a:ext cx="4171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  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：第六小组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-73025"/>
            <a:ext cx="12294235" cy="69627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55245" y="1232535"/>
            <a:ext cx="12281535" cy="4679167"/>
          </a:xfrm>
          <a:prstGeom prst="rect">
            <a:avLst/>
          </a:prstGeom>
          <a:solidFill>
            <a:srgbClr val="3A4657">
              <a:alpha val="4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60290" y="548640"/>
            <a:ext cx="24028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08575" y="1870710"/>
            <a:ext cx="20408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  <a:sym typeface="+mn-ea"/>
              </a:rPr>
              <a:t>CONTENTS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46680" y="258064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系统概述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64995" y="2710180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64995" y="3755094"/>
            <a:ext cx="7956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64994" y="5053478"/>
            <a:ext cx="7956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49465" y="4287615"/>
            <a:ext cx="7956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05</a:t>
            </a:r>
            <a:endParaRPr lang="en-US" altLang="zh-CN" sz="36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60650" y="3848757"/>
            <a:ext cx="3221990" cy="452755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设计思路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46680" y="4979818"/>
            <a:ext cx="3737758" cy="71374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界面展示及功能介绍</a:t>
            </a:r>
            <a:endParaRPr lang="en-US" altLang="zh-CN" sz="28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45120" y="3032760"/>
            <a:ext cx="3221990" cy="465455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小组工作心得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7118660" y="2971319"/>
            <a:ext cx="7956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04</a:t>
            </a:r>
          </a:p>
        </p:txBody>
      </p:sp>
      <p:sp>
        <p:nvSpPr>
          <p:cNvPr id="19" name="文本框 28"/>
          <p:cNvSpPr txBox="1"/>
          <p:nvPr/>
        </p:nvSpPr>
        <p:spPr>
          <a:xfrm>
            <a:off x="8057294" y="4374927"/>
            <a:ext cx="3221990" cy="465455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致谢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  <p:bldP spid="6" grpId="0"/>
      <p:bldP spid="25" grpId="0"/>
      <p:bldP spid="26" grpId="0"/>
      <p:bldP spid="23" grpId="0"/>
      <p:bldP spid="24" grpId="0"/>
      <p:bldP spid="27" grpId="0"/>
      <p:bldP spid="28" grpId="0"/>
      <p:bldP spid="29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-73025"/>
            <a:ext cx="12294235" cy="70743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51425" y="3075940"/>
            <a:ext cx="4098925" cy="72263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4000" b="1" kern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概述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9740" y="3114675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3347720"/>
            <a:ext cx="828040" cy="48895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7524750" y="2553970"/>
            <a:ext cx="4826635" cy="4189095"/>
          </a:xfrm>
          <a:prstGeom prst="line">
            <a:avLst/>
          </a:prstGeom>
          <a:ln w="60325">
            <a:solidFill>
              <a:srgbClr val="66768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-18415" y="-73025"/>
            <a:ext cx="4826635" cy="4189095"/>
          </a:xfrm>
          <a:prstGeom prst="line">
            <a:avLst/>
          </a:prstGeom>
          <a:ln w="60325">
            <a:solidFill>
              <a:srgbClr val="6676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-73026"/>
            <a:ext cx="12210415" cy="7022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81584" y="339867"/>
            <a:ext cx="4652645" cy="737208"/>
            <a:chOff x="5517" y="165"/>
            <a:chExt cx="3506" cy="561"/>
          </a:xfrm>
        </p:grpSpPr>
        <p:sp>
          <p:nvSpPr>
            <p:cNvPr id="48" name="TextBox 47"/>
            <p:cNvSpPr txBox="1"/>
            <p:nvPr/>
          </p:nvSpPr>
          <p:spPr>
            <a:xfrm>
              <a:off x="5517" y="165"/>
              <a:ext cx="3506" cy="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tx2">
                      <a:lumMod val="75000"/>
                      <a:alpha val="82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系统概述</a:t>
              </a: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5825" y="515"/>
              <a:ext cx="30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-18414" y="2479462"/>
            <a:ext cx="12210414" cy="2339964"/>
          </a:xfrm>
          <a:prstGeom prst="rect">
            <a:avLst/>
          </a:prstGeom>
          <a:solidFill>
            <a:srgbClr val="3A4657">
              <a:alpha val="4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511" y="2601625"/>
            <a:ext cx="11790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    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r>
              <a:rPr lang="zh-CN" altLang="en-US" sz="2400" dirty="0" smtClean="0">
                <a:solidFill>
                  <a:schemeClr val="bg1"/>
                </a:solidFill>
              </a:rPr>
              <a:t>共享单车致力于倡导“绿色出行”理念，为各大城市提供高效绿色的出行服务。鉴于此，我们以地理信息系统开发小组为单位，设计开发了“秋意共享单车管理系统”。我们的目的在于更好更优的服务于单车的管理员，提高管理员的工作效率，更为其提供优质的服务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-73025"/>
            <a:ext cx="12294235" cy="712891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7524750" y="2553970"/>
            <a:ext cx="4826635" cy="4189095"/>
          </a:xfrm>
          <a:prstGeom prst="line">
            <a:avLst/>
          </a:prstGeom>
          <a:ln w="60325">
            <a:solidFill>
              <a:srgbClr val="66768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-18415" y="-73025"/>
            <a:ext cx="4826635" cy="4189095"/>
          </a:xfrm>
          <a:prstGeom prst="line">
            <a:avLst/>
          </a:prstGeom>
          <a:ln w="60325">
            <a:solidFill>
              <a:srgbClr val="6676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75860" y="3119120"/>
            <a:ext cx="3600450" cy="718185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zh-CN" altLang="en-US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+mn-ea"/>
              </a:rPr>
              <a:t>设计思路</a:t>
            </a:r>
            <a:endParaRPr kumimoji="0" lang="en-US" altLang="zh-CN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4175" y="3115310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02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135" y="3351530"/>
            <a:ext cx="828040" cy="48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658553" y="339867"/>
            <a:ext cx="465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设计流程</a:t>
            </a:r>
          </a:p>
        </p:txBody>
      </p: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871914" y="4210613"/>
            <a:ext cx="2532583" cy="1940484"/>
          </a:xfrm>
          <a:custGeom>
            <a:avLst/>
            <a:gdLst>
              <a:gd name="connsiteX0" fmla="*/ 0 w 1988820"/>
              <a:gd name="connsiteY0" fmla="*/ 0 h 1524000"/>
              <a:gd name="connsiteX1" fmla="*/ 1074420 w 1988820"/>
              <a:gd name="connsiteY1" fmla="*/ 1524000 h 1524000"/>
              <a:gd name="connsiteX2" fmla="*/ 1988820 w 1988820"/>
              <a:gd name="connsiteY2" fmla="*/ 1524000 h 1524000"/>
              <a:gd name="connsiteX3" fmla="*/ 914400 w 1988820"/>
              <a:gd name="connsiteY3" fmla="*/ 7620 h 1524000"/>
              <a:gd name="connsiteX4" fmla="*/ 0 w 198882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820" h="1524000">
                <a:moveTo>
                  <a:pt x="0" y="0"/>
                </a:moveTo>
                <a:lnTo>
                  <a:pt x="1074420" y="1524000"/>
                </a:lnTo>
                <a:lnTo>
                  <a:pt x="1988820" y="1524000"/>
                </a:lnTo>
                <a:lnTo>
                  <a:pt x="914400" y="76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421" tIns="58211" rIns="116421" bIns="58211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3618074" y="4221729"/>
            <a:ext cx="2532583" cy="1917208"/>
          </a:xfrm>
          <a:custGeom>
            <a:avLst/>
            <a:gdLst>
              <a:gd name="connsiteX0" fmla="*/ 0 w 1988820"/>
              <a:gd name="connsiteY0" fmla="*/ 0 h 1524000"/>
              <a:gd name="connsiteX1" fmla="*/ 1074420 w 1988820"/>
              <a:gd name="connsiteY1" fmla="*/ 1524000 h 1524000"/>
              <a:gd name="connsiteX2" fmla="*/ 1988820 w 1988820"/>
              <a:gd name="connsiteY2" fmla="*/ 1524000 h 1524000"/>
              <a:gd name="connsiteX3" fmla="*/ 914400 w 1988820"/>
              <a:gd name="connsiteY3" fmla="*/ 7620 h 1524000"/>
              <a:gd name="connsiteX4" fmla="*/ 0 w 198882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820" h="1524000">
                <a:moveTo>
                  <a:pt x="0" y="0"/>
                </a:moveTo>
                <a:lnTo>
                  <a:pt x="1074420" y="1524000"/>
                </a:lnTo>
                <a:lnTo>
                  <a:pt x="1988820" y="1524000"/>
                </a:lnTo>
                <a:lnTo>
                  <a:pt x="914400" y="76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421" tIns="58211" rIns="116421" bIns="58211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396680" y="4210092"/>
            <a:ext cx="2532583" cy="1940484"/>
          </a:xfrm>
          <a:custGeom>
            <a:avLst/>
            <a:gdLst>
              <a:gd name="connsiteX0" fmla="*/ 0 w 1988820"/>
              <a:gd name="connsiteY0" fmla="*/ 0 h 1524000"/>
              <a:gd name="connsiteX1" fmla="*/ 1074420 w 1988820"/>
              <a:gd name="connsiteY1" fmla="*/ 1524000 h 1524000"/>
              <a:gd name="connsiteX2" fmla="*/ 1988820 w 1988820"/>
              <a:gd name="connsiteY2" fmla="*/ 1524000 h 1524000"/>
              <a:gd name="connsiteX3" fmla="*/ 914400 w 1988820"/>
              <a:gd name="connsiteY3" fmla="*/ 7620 h 1524000"/>
              <a:gd name="connsiteX4" fmla="*/ 0 w 198882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820" h="1524000">
                <a:moveTo>
                  <a:pt x="0" y="0"/>
                </a:moveTo>
                <a:lnTo>
                  <a:pt x="1074420" y="1524000"/>
                </a:lnTo>
                <a:lnTo>
                  <a:pt x="1988820" y="1524000"/>
                </a:lnTo>
                <a:lnTo>
                  <a:pt x="914400" y="76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421" tIns="58211" rIns="116421" bIns="58211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7194205" y="4221728"/>
            <a:ext cx="2532583" cy="1917209"/>
          </a:xfrm>
          <a:custGeom>
            <a:avLst/>
            <a:gdLst>
              <a:gd name="connsiteX0" fmla="*/ 0 w 1988820"/>
              <a:gd name="connsiteY0" fmla="*/ 0 h 1524000"/>
              <a:gd name="connsiteX1" fmla="*/ 1074420 w 1988820"/>
              <a:gd name="connsiteY1" fmla="*/ 1524000 h 1524000"/>
              <a:gd name="connsiteX2" fmla="*/ 1988820 w 1988820"/>
              <a:gd name="connsiteY2" fmla="*/ 1524000 h 1524000"/>
              <a:gd name="connsiteX3" fmla="*/ 914400 w 1988820"/>
              <a:gd name="connsiteY3" fmla="*/ 7620 h 1524000"/>
              <a:gd name="connsiteX4" fmla="*/ 0 w 198882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820" h="1524000">
                <a:moveTo>
                  <a:pt x="0" y="0"/>
                </a:moveTo>
                <a:lnTo>
                  <a:pt x="1074420" y="1524000"/>
                </a:lnTo>
                <a:lnTo>
                  <a:pt x="1988820" y="1524000"/>
                </a:lnTo>
                <a:lnTo>
                  <a:pt x="914400" y="76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421" tIns="58211" rIns="116421" bIns="58211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44824" y="4229814"/>
            <a:ext cx="1548659" cy="1921283"/>
            <a:chOff x="2190657" y="2872581"/>
            <a:chExt cx="1216152" cy="1508919"/>
          </a:xfrm>
          <a:solidFill>
            <a:srgbClr val="47556A"/>
          </a:solidFill>
        </p:grpSpPr>
        <p:sp>
          <p:nvSpPr>
            <p:cNvPr id="16" name="平行四边形 15"/>
            <p:cNvSpPr/>
            <p:nvPr/>
          </p:nvSpPr>
          <p:spPr>
            <a:xfrm>
              <a:off x="2190657" y="2872581"/>
              <a:ext cx="1216152" cy="1508919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Box 31"/>
            <p:cNvSpPr txBox="1"/>
            <p:nvPr/>
          </p:nvSpPr>
          <p:spPr>
            <a:xfrm>
              <a:off x="2444959" y="3439145"/>
              <a:ext cx="707548" cy="652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需求分析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14311" y="4221730"/>
            <a:ext cx="1548659" cy="1917208"/>
            <a:chOff x="3580223" y="2866231"/>
            <a:chExt cx="1216152" cy="1505719"/>
          </a:xfrm>
          <a:solidFill>
            <a:srgbClr val="47556A"/>
          </a:solidFill>
        </p:grpSpPr>
        <p:sp>
          <p:nvSpPr>
            <p:cNvPr id="19" name="平行四边形 18"/>
            <p:cNvSpPr/>
            <p:nvPr/>
          </p:nvSpPr>
          <p:spPr>
            <a:xfrm>
              <a:off x="3580223" y="2866231"/>
              <a:ext cx="1216152" cy="1505719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34"/>
            <p:cNvSpPr txBox="1"/>
            <p:nvPr/>
          </p:nvSpPr>
          <p:spPr>
            <a:xfrm>
              <a:off x="3863566" y="3002706"/>
              <a:ext cx="649465" cy="12327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数据库及代码设计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83796" y="4229814"/>
            <a:ext cx="1548659" cy="1917208"/>
            <a:chOff x="4969789" y="2872581"/>
            <a:chExt cx="1216152" cy="1505719"/>
          </a:xfrm>
          <a:solidFill>
            <a:srgbClr val="47556A"/>
          </a:solidFill>
        </p:grpSpPr>
        <p:sp>
          <p:nvSpPr>
            <p:cNvPr id="22" name="平行四边形 21"/>
            <p:cNvSpPr/>
            <p:nvPr/>
          </p:nvSpPr>
          <p:spPr>
            <a:xfrm>
              <a:off x="4969789" y="2872581"/>
              <a:ext cx="1216152" cy="1505719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5224091" y="3439145"/>
              <a:ext cx="707548" cy="652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功能实现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48215" y="1822990"/>
            <a:ext cx="1915073" cy="4797480"/>
            <a:chOff x="6826550" y="982331"/>
            <a:chExt cx="1503894" cy="3767801"/>
          </a:xfrm>
          <a:solidFill>
            <a:srgbClr val="47556A"/>
          </a:solidFill>
        </p:grpSpPr>
        <p:sp>
          <p:nvSpPr>
            <p:cNvPr id="25" name="等腰三角形 3"/>
            <p:cNvSpPr/>
            <p:nvPr/>
          </p:nvSpPr>
          <p:spPr>
            <a:xfrm rot="1530055">
              <a:off x="6826550" y="982331"/>
              <a:ext cx="1503894" cy="3767801"/>
            </a:xfrm>
            <a:custGeom>
              <a:avLst/>
              <a:gdLst/>
              <a:ahLst/>
              <a:cxnLst/>
              <a:rect l="l" t="t" r="r" b="b"/>
              <a:pathLst>
                <a:path w="1503894" h="3767801">
                  <a:moveTo>
                    <a:pt x="751947" y="0"/>
                  </a:moveTo>
                  <a:lnTo>
                    <a:pt x="1503894" y="1296461"/>
                  </a:lnTo>
                  <a:lnTo>
                    <a:pt x="1188146" y="1296461"/>
                  </a:lnTo>
                  <a:lnTo>
                    <a:pt x="1170187" y="3352644"/>
                  </a:lnTo>
                  <a:lnTo>
                    <a:pt x="299827" y="3767801"/>
                  </a:lnTo>
                  <a:lnTo>
                    <a:pt x="321413" y="1296461"/>
                  </a:lnTo>
                  <a:lnTo>
                    <a:pt x="0" y="12964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Box 40"/>
            <p:cNvSpPr txBox="1"/>
            <p:nvPr/>
          </p:nvSpPr>
          <p:spPr>
            <a:xfrm rot="17637637">
              <a:off x="6248451" y="2589969"/>
              <a:ext cx="2762492" cy="3625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调试程序及界面优化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75338" y="4221730"/>
            <a:ext cx="1548659" cy="1917208"/>
            <a:chOff x="801091" y="2866231"/>
            <a:chExt cx="1216152" cy="1505719"/>
          </a:xfrm>
          <a:solidFill>
            <a:srgbClr val="47556A"/>
          </a:solidFill>
        </p:grpSpPr>
        <p:sp>
          <p:nvSpPr>
            <p:cNvPr id="28" name="平行四边形 27"/>
            <p:cNvSpPr/>
            <p:nvPr/>
          </p:nvSpPr>
          <p:spPr>
            <a:xfrm>
              <a:off x="801091" y="2866231"/>
              <a:ext cx="1216152" cy="1505719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TextBox 43"/>
            <p:cNvSpPr txBox="1"/>
            <p:nvPr/>
          </p:nvSpPr>
          <p:spPr>
            <a:xfrm>
              <a:off x="1055393" y="3439145"/>
              <a:ext cx="707548" cy="3625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选题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0"/>
          <a:stretch>
            <a:fillRect/>
          </a:stretch>
        </p:blipFill>
        <p:spPr>
          <a:xfrm>
            <a:off x="1699895" y="1783715"/>
            <a:ext cx="4638040" cy="21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-73025"/>
            <a:ext cx="12294235" cy="7087974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7524750" y="2553970"/>
            <a:ext cx="4826635" cy="4189095"/>
          </a:xfrm>
          <a:prstGeom prst="line">
            <a:avLst/>
          </a:prstGeom>
          <a:ln w="60325">
            <a:solidFill>
              <a:srgbClr val="66768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-18415" y="-73025"/>
            <a:ext cx="4826635" cy="4189095"/>
          </a:xfrm>
          <a:prstGeom prst="line">
            <a:avLst/>
          </a:prstGeom>
          <a:ln w="60325">
            <a:solidFill>
              <a:srgbClr val="66768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23790" y="3050599"/>
            <a:ext cx="4846731" cy="72517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界面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展示及功能介绍</a:t>
            </a:r>
            <a:endParaRPr kumimoji="0" lang="en-US" altLang="zh-CN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28135" y="3114675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03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95" y="3345815"/>
            <a:ext cx="828040" cy="49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581082" y="339867"/>
            <a:ext cx="465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界面展示</a:t>
            </a:r>
          </a:p>
        </p:txBody>
      </p: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9" y="1360962"/>
            <a:ext cx="10478307" cy="538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01" y="3033382"/>
            <a:ext cx="3625289" cy="15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581082" y="339867"/>
            <a:ext cx="465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界面展示</a:t>
            </a:r>
          </a:p>
        </p:txBody>
      </p:sp>
      <p:sp>
        <p:nvSpPr>
          <p:cNvPr id="4" name="矩形 3"/>
          <p:cNvSpPr/>
          <p:nvPr/>
        </p:nvSpPr>
        <p:spPr>
          <a:xfrm>
            <a:off x="5412105" y="1208405"/>
            <a:ext cx="990600" cy="112395"/>
          </a:xfrm>
          <a:prstGeom prst="rect">
            <a:avLst/>
          </a:prstGeom>
          <a:solidFill>
            <a:srgbClr val="66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150" y="1261745"/>
            <a:ext cx="11315700" cy="6350"/>
          </a:xfrm>
          <a:prstGeom prst="line">
            <a:avLst/>
          </a:prstGeom>
          <a:ln w="19050" cap="rnd">
            <a:solidFill>
              <a:srgbClr val="374438">
                <a:alpha val="31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19622" y="3057311"/>
            <a:ext cx="4207254" cy="2833546"/>
            <a:chOff x="1567491" y="2848860"/>
            <a:chExt cx="4507508" cy="2713110"/>
          </a:xfrm>
        </p:grpSpPr>
        <p:sp>
          <p:nvSpPr>
            <p:cNvPr id="10" name="圆角矩形 25"/>
            <p:cNvSpPr/>
            <p:nvPr/>
          </p:nvSpPr>
          <p:spPr>
            <a:xfrm>
              <a:off x="1567491" y="2848860"/>
              <a:ext cx="4507508" cy="492758"/>
            </a:xfrm>
            <a:prstGeom prst="roundRect">
              <a:avLst>
                <a:gd name="adj" fmla="val 2063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1567491" y="3594266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rgbClr val="6676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2" name="圆角矩形 28"/>
            <p:cNvSpPr/>
            <p:nvPr/>
          </p:nvSpPr>
          <p:spPr>
            <a:xfrm>
              <a:off x="1567491" y="4333980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8" name="圆角矩形 29"/>
            <p:cNvSpPr/>
            <p:nvPr/>
          </p:nvSpPr>
          <p:spPr>
            <a:xfrm>
              <a:off x="1567491" y="5069212"/>
              <a:ext cx="4507508" cy="492758"/>
            </a:xfrm>
            <a:prstGeom prst="roundRect">
              <a:avLst>
                <a:gd name="adj" fmla="val 26820"/>
              </a:avLst>
            </a:prstGeom>
            <a:solidFill>
              <a:srgbClr val="6676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1757058" y="2926311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图上</a:t>
              </a:r>
              <a:r>
                <a:rPr lang="zh-CN" altLang="en-US" sz="1600" dirty="0">
                  <a:solidFill>
                    <a:schemeClr val="bg1"/>
                  </a:solidFill>
                </a:rPr>
                <a:t>操作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31"/>
            <p:cNvSpPr txBox="1"/>
            <p:nvPr/>
          </p:nvSpPr>
          <p:spPr>
            <a:xfrm>
              <a:off x="1757058" y="3691813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地图文档操作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32"/>
            <p:cNvSpPr txBox="1"/>
            <p:nvPr/>
          </p:nvSpPr>
          <p:spPr>
            <a:xfrm>
              <a:off x="1757058" y="4450877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选择要素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1757058" y="5171851"/>
              <a:ext cx="4128373" cy="2589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添加与删除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1"/>
          <p:cNvSpPr txBox="1"/>
          <p:nvPr/>
        </p:nvSpPr>
        <p:spPr>
          <a:xfrm>
            <a:off x="1742429" y="1547492"/>
            <a:ext cx="296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功能介绍</a:t>
            </a:r>
            <a:endParaRPr lang="en-US" altLang="zh-CN" sz="3600" b="1" dirty="0">
              <a:solidFill>
                <a:schemeClr val="tx2">
                  <a:lumMod val="75000"/>
                  <a:alpha val="82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>
                <a:solidFill>
                  <a:schemeClr val="tx2">
                    <a:lumMod val="75000"/>
                    <a:alpha val="82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地图操作</a:t>
            </a:r>
            <a:endParaRPr lang="en-US" altLang="zh-CN" sz="2400" b="1" dirty="0">
              <a:solidFill>
                <a:schemeClr val="tx2">
                  <a:lumMod val="75000"/>
                  <a:alpha val="82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54" y="2961899"/>
            <a:ext cx="1624308" cy="16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91" y="2932364"/>
            <a:ext cx="3885676" cy="17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12" y="3217067"/>
            <a:ext cx="1903234" cy="130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65" y="2541040"/>
            <a:ext cx="6247308" cy="33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19" y="2563155"/>
            <a:ext cx="6489199" cy="348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0" y="2708700"/>
            <a:ext cx="6757640" cy="362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heme/theme1.xml><?xml version="1.0" encoding="utf-8"?>
<a:theme xmlns:a="http://schemas.openxmlformats.org/drawingml/2006/main" name="千图网海量PPT模板www.58pic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499</Words>
  <Application>Microsoft Office PowerPoint</Application>
  <PresentationFormat>自定义</PresentationFormat>
  <Paragraphs>65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205</cp:lastModifiedBy>
  <cp:revision>146</cp:revision>
  <dcterms:created xsi:type="dcterms:W3CDTF">2017-08-03T09:01:00Z</dcterms:created>
  <dcterms:modified xsi:type="dcterms:W3CDTF">2018-07-06T06:56:16Z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2</vt:lpwstr>
  </property>
</Properties>
</file>